
<file path=[Content_Types].xml><?xml version="1.0" encoding="utf-8"?>
<Types xmlns="http://schemas.openxmlformats.org/package/2006/content-types">
  <Default Extension="fntdata" ContentType="application/x-fontdata"/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77" r:id="rId4"/>
    <p:sldId id="258" r:id="rId5"/>
    <p:sldId id="276" r:id="rId6"/>
    <p:sldId id="271" r:id="rId7"/>
    <p:sldId id="259" r:id="rId8"/>
    <p:sldId id="260" r:id="rId9"/>
    <p:sldId id="272" r:id="rId10"/>
    <p:sldId id="261" r:id="rId11"/>
    <p:sldId id="275" r:id="rId12"/>
    <p:sldId id="262" r:id="rId13"/>
    <p:sldId id="273" r:id="rId14"/>
    <p:sldId id="263" r:id="rId15"/>
    <p:sldId id="274" r:id="rId16"/>
    <p:sldId id="267" r:id="rId17"/>
    <p:sldId id="265" r:id="rId18"/>
    <p:sldId id="268" r:id="rId19"/>
    <p:sldId id="266" r:id="rId20"/>
    <p:sldId id="270" r:id="rId21"/>
  </p:sldIdLst>
  <p:sldSz cx="18288000" cy="10287000"/>
  <p:notesSz cx="6858000" cy="9144000"/>
  <p:embeddedFontLst>
    <p:embeddedFont>
      <p:font typeface="DM Sans Semi Bold" panose="020B0604020202020204" charset="0"/>
      <p:regular r:id="rId22"/>
    </p:embeddedFont>
    <p:embeddedFont>
      <p:font typeface="League Spartan" panose="020B0604020202020204" charset="0"/>
      <p:regular r:id="rId23"/>
    </p:embeddedFont>
    <p:embeddedFont>
      <p:font typeface="Poppins" panose="00000500000000000000" pitchFamily="2" charset="0"/>
      <p:regular r:id="rId24"/>
      <p:bold r:id="rId25"/>
      <p:italic r:id="rId26"/>
      <p:boldItalic r:id="rId27"/>
    </p:embeddedFont>
    <p:embeddedFont>
      <p:font typeface="Roboto Bold" panose="020B0604020202020204" charset="0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4" d="100"/>
          <a:sy n="54" d="100"/>
        </p:scale>
        <p:origin x="754" y="8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C7CC01F-364A-429B-94C7-4945B51D6975}" type="doc">
      <dgm:prSet loTypeId="urn:microsoft.com/office/officeart/2005/8/layout/venn3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5B7D8341-0ADE-4320-A227-12C3EA2EDD6D}">
      <dgm:prSet phldrT="[Text]" phldr="0" custT="1"/>
      <dgm:spPr>
        <a:solidFill>
          <a:srgbClr val="004AAD"/>
        </a:solidFill>
        <a:ln w="254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</a:ln>
        <a:effectLst/>
      </dgm:spPr>
      <dgm:t>
        <a:bodyPr spcFirstLastPara="0" vert="horz" wrap="square" lIns="257837" tIns="57150" rIns="257837" bIns="57150" numCol="1" spcCol="1270" anchor="ctr" anchorCtr="0"/>
        <a:lstStyle/>
        <a:p>
          <a:pPr marL="0" lvl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500" kern="1200" dirty="0">
              <a:solidFill>
                <a:schemeClr val="bg1"/>
              </a:solidFill>
              <a:latin typeface="League Spartan" panose="020B0604020202020204" charset="0"/>
              <a:ea typeface="+mn-ea"/>
              <a:cs typeface="+mn-cs"/>
            </a:rPr>
            <a:t>SQL</a:t>
          </a:r>
        </a:p>
        <a:p>
          <a:pPr marL="0" lvl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bg1"/>
              </a:solidFill>
              <a:latin typeface="League Spartan" panose="020B0604020202020204" charset="0"/>
              <a:ea typeface="+mn-ea"/>
              <a:cs typeface="+mn-cs"/>
            </a:rPr>
            <a:t>(To Extract the data from database)</a:t>
          </a:r>
          <a:endParaRPr lang="en-IN" sz="1800" kern="1200" dirty="0">
            <a:solidFill>
              <a:schemeClr val="bg1"/>
            </a:solidFill>
            <a:latin typeface="League Spartan" panose="020B0604020202020204" charset="0"/>
            <a:ea typeface="+mn-ea"/>
            <a:cs typeface="+mn-cs"/>
          </a:endParaRPr>
        </a:p>
      </dgm:t>
    </dgm:pt>
    <dgm:pt modelId="{42DB5C69-5333-408C-B5EF-175C11B6975D}" type="parTrans" cxnId="{71AF48EB-D1D4-4B7B-A5D0-C694E9E0D152}">
      <dgm:prSet/>
      <dgm:spPr/>
      <dgm:t>
        <a:bodyPr/>
        <a:lstStyle/>
        <a:p>
          <a:endParaRPr lang="en-IN"/>
        </a:p>
      </dgm:t>
    </dgm:pt>
    <dgm:pt modelId="{06037F9C-5C0C-4CC1-AF30-D194879C2EE7}" type="sibTrans" cxnId="{71AF48EB-D1D4-4B7B-A5D0-C694E9E0D152}">
      <dgm:prSet/>
      <dgm:spPr/>
      <dgm:t>
        <a:bodyPr/>
        <a:lstStyle/>
        <a:p>
          <a:endParaRPr lang="en-IN"/>
        </a:p>
      </dgm:t>
    </dgm:pt>
    <dgm:pt modelId="{21C651AD-7A64-44C0-9C6C-AD9E6A4EF0CA}">
      <dgm:prSet phldrT="[Text]" phldr="0" custT="1"/>
      <dgm:spPr>
        <a:solidFill>
          <a:srgbClr val="004AAD"/>
        </a:solidFill>
        <a:ln w="254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</a:ln>
        <a:effectLst/>
      </dgm:spPr>
      <dgm:t>
        <a:bodyPr spcFirstLastPara="0" vert="horz" wrap="square" lIns="257837" tIns="57150" rIns="257837" bIns="57150" numCol="1" spcCol="1270" anchor="ctr" anchorCtr="0"/>
        <a:lstStyle/>
        <a:p>
          <a:pPr marL="0" lvl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500" kern="1200" dirty="0">
              <a:solidFill>
                <a:schemeClr val="bg1"/>
              </a:solidFill>
              <a:latin typeface="League Spartan" panose="020B0604020202020204" charset="0"/>
              <a:ea typeface="+mn-ea"/>
              <a:cs typeface="+mn-cs"/>
            </a:rPr>
            <a:t>Power BI</a:t>
          </a:r>
        </a:p>
        <a:p>
          <a:pPr marL="0" lvl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>
              <a:solidFill>
                <a:schemeClr val="bg1"/>
              </a:solidFill>
              <a:latin typeface="League Spartan" panose="020B0604020202020204" charset="0"/>
              <a:ea typeface="+mn-ea"/>
              <a:cs typeface="+mn-cs"/>
            </a:rPr>
            <a:t>(To clean the data and used for Visualization)</a:t>
          </a:r>
        </a:p>
      </dgm:t>
    </dgm:pt>
    <dgm:pt modelId="{AAAFF0CB-4A7F-46B7-8E81-EF57FE2B2413}" type="parTrans" cxnId="{F7F30BE6-F202-41FF-9613-D08B788DE577}">
      <dgm:prSet/>
      <dgm:spPr/>
      <dgm:t>
        <a:bodyPr/>
        <a:lstStyle/>
        <a:p>
          <a:endParaRPr lang="en-IN"/>
        </a:p>
      </dgm:t>
    </dgm:pt>
    <dgm:pt modelId="{389A104D-CDBF-4780-9450-15F6EB079493}" type="sibTrans" cxnId="{F7F30BE6-F202-41FF-9613-D08B788DE577}">
      <dgm:prSet/>
      <dgm:spPr/>
      <dgm:t>
        <a:bodyPr/>
        <a:lstStyle/>
        <a:p>
          <a:endParaRPr lang="en-IN"/>
        </a:p>
      </dgm:t>
    </dgm:pt>
    <dgm:pt modelId="{B842C278-996A-4F63-BEC4-36DC3C706F6A}">
      <dgm:prSet phldrT="[Text]" phldr="0" custT="1"/>
      <dgm:spPr>
        <a:solidFill>
          <a:srgbClr val="004AAD"/>
        </a:solidFill>
      </dgm:spPr>
      <dgm:t>
        <a:bodyPr/>
        <a:lstStyle/>
        <a:p>
          <a:r>
            <a:rPr lang="en-US" sz="4500" dirty="0">
              <a:solidFill>
                <a:schemeClr val="bg1"/>
              </a:solidFill>
              <a:latin typeface="League Spartan" panose="020B0604020202020204" charset="0"/>
            </a:rPr>
            <a:t>Python</a:t>
          </a:r>
        </a:p>
        <a:p>
          <a:r>
            <a:rPr lang="en-IN" sz="1800" dirty="0">
              <a:solidFill>
                <a:schemeClr val="bg1"/>
              </a:solidFill>
              <a:latin typeface="League Spartan" panose="020B0604020202020204" charset="0"/>
            </a:rPr>
            <a:t>(Used to perform </a:t>
          </a:r>
          <a:r>
            <a:rPr lang="en-IN" sz="1800" dirty="0" err="1">
              <a:solidFill>
                <a:schemeClr val="bg1"/>
              </a:solidFill>
              <a:latin typeface="League Spartan" panose="020B0604020202020204" charset="0"/>
            </a:rPr>
            <a:t>Apriori</a:t>
          </a:r>
          <a:r>
            <a:rPr lang="en-IN" sz="1800" dirty="0">
              <a:solidFill>
                <a:schemeClr val="bg1"/>
              </a:solidFill>
              <a:latin typeface="League Spartan" panose="020B0604020202020204" charset="0"/>
            </a:rPr>
            <a:t> Algorithm)</a:t>
          </a:r>
        </a:p>
      </dgm:t>
    </dgm:pt>
    <dgm:pt modelId="{12B62F04-8396-46C4-9094-61F4AD0A92B7}" type="parTrans" cxnId="{D3274352-ABA4-4EC0-A74A-0A15690ECE3F}">
      <dgm:prSet/>
      <dgm:spPr/>
      <dgm:t>
        <a:bodyPr/>
        <a:lstStyle/>
        <a:p>
          <a:endParaRPr lang="en-IN"/>
        </a:p>
      </dgm:t>
    </dgm:pt>
    <dgm:pt modelId="{336F8D7D-2095-450E-B492-E6EA71443BC8}" type="sibTrans" cxnId="{D3274352-ABA4-4EC0-A74A-0A15690ECE3F}">
      <dgm:prSet/>
      <dgm:spPr/>
      <dgm:t>
        <a:bodyPr/>
        <a:lstStyle/>
        <a:p>
          <a:endParaRPr lang="en-IN"/>
        </a:p>
      </dgm:t>
    </dgm:pt>
    <dgm:pt modelId="{FA034435-08A9-4795-9666-46E1A37A55E7}" type="pres">
      <dgm:prSet presAssocID="{AC7CC01F-364A-429B-94C7-4945B51D6975}" presName="Name0" presStyleCnt="0">
        <dgm:presLayoutVars>
          <dgm:dir/>
          <dgm:resizeHandles val="exact"/>
        </dgm:presLayoutVars>
      </dgm:prSet>
      <dgm:spPr/>
    </dgm:pt>
    <dgm:pt modelId="{57F5CA34-5D74-4975-8CC5-EA61D94D9A11}" type="pres">
      <dgm:prSet presAssocID="{5B7D8341-0ADE-4320-A227-12C3EA2EDD6D}" presName="Name5" presStyleLbl="vennNode1" presStyleIdx="0" presStyleCnt="3">
        <dgm:presLayoutVars>
          <dgm:bulletEnabled val="1"/>
        </dgm:presLayoutVars>
      </dgm:prSet>
      <dgm:spPr>
        <a:xfrm>
          <a:off x="5357" y="1721445"/>
          <a:ext cx="4685109" cy="4685109"/>
        </a:xfrm>
        <a:prstGeom prst="ellipse">
          <a:avLst/>
        </a:prstGeom>
      </dgm:spPr>
    </dgm:pt>
    <dgm:pt modelId="{8DC2697B-8118-4101-80BD-66C9B6CB2E22}" type="pres">
      <dgm:prSet presAssocID="{06037F9C-5C0C-4CC1-AF30-D194879C2EE7}" presName="space" presStyleCnt="0"/>
      <dgm:spPr/>
    </dgm:pt>
    <dgm:pt modelId="{30F34BD7-5026-4C0E-8527-EE711CE23C77}" type="pres">
      <dgm:prSet presAssocID="{21C651AD-7A64-44C0-9C6C-AD9E6A4EF0CA}" presName="Name5" presStyleLbl="vennNode1" presStyleIdx="1" presStyleCnt="3">
        <dgm:presLayoutVars>
          <dgm:bulletEnabled val="1"/>
        </dgm:presLayoutVars>
      </dgm:prSet>
      <dgm:spPr>
        <a:xfrm>
          <a:off x="3753445" y="1721445"/>
          <a:ext cx="4685109" cy="4685109"/>
        </a:xfrm>
        <a:prstGeom prst="ellipse">
          <a:avLst/>
        </a:prstGeom>
      </dgm:spPr>
    </dgm:pt>
    <dgm:pt modelId="{5755BA16-D0DB-478D-ADE3-E35641F956F8}" type="pres">
      <dgm:prSet presAssocID="{389A104D-CDBF-4780-9450-15F6EB079493}" presName="space" presStyleCnt="0"/>
      <dgm:spPr/>
    </dgm:pt>
    <dgm:pt modelId="{F56B0200-BA08-4488-9F2D-5E1D06E81A07}" type="pres">
      <dgm:prSet presAssocID="{B842C278-996A-4F63-BEC4-36DC3C706F6A}" presName="Name5" presStyleLbl="vennNode1" presStyleIdx="2" presStyleCnt="3">
        <dgm:presLayoutVars>
          <dgm:bulletEnabled val="1"/>
        </dgm:presLayoutVars>
      </dgm:prSet>
      <dgm:spPr>
        <a:xfrm>
          <a:off x="7501532" y="1721445"/>
          <a:ext cx="4685109" cy="4685109"/>
        </a:xfrm>
        <a:prstGeom prst="ellipse">
          <a:avLst/>
        </a:prstGeom>
      </dgm:spPr>
    </dgm:pt>
  </dgm:ptLst>
  <dgm:cxnLst>
    <dgm:cxn modelId="{89A5BF46-EEB3-46F8-A049-DF4AE73BF397}" type="presOf" srcId="{21C651AD-7A64-44C0-9C6C-AD9E6A4EF0CA}" destId="{30F34BD7-5026-4C0E-8527-EE711CE23C77}" srcOrd="0" destOrd="0" presId="urn:microsoft.com/office/officeart/2005/8/layout/venn3"/>
    <dgm:cxn modelId="{D3274352-ABA4-4EC0-A74A-0A15690ECE3F}" srcId="{AC7CC01F-364A-429B-94C7-4945B51D6975}" destId="{B842C278-996A-4F63-BEC4-36DC3C706F6A}" srcOrd="2" destOrd="0" parTransId="{12B62F04-8396-46C4-9094-61F4AD0A92B7}" sibTransId="{336F8D7D-2095-450E-B492-E6EA71443BC8}"/>
    <dgm:cxn modelId="{E8C3B674-F6AB-4713-AD09-A3CC9192D8D2}" type="presOf" srcId="{5B7D8341-0ADE-4320-A227-12C3EA2EDD6D}" destId="{57F5CA34-5D74-4975-8CC5-EA61D94D9A11}" srcOrd="0" destOrd="0" presId="urn:microsoft.com/office/officeart/2005/8/layout/venn3"/>
    <dgm:cxn modelId="{3AEF6058-0D08-49BA-BCF0-AB905E837A70}" type="presOf" srcId="{AC7CC01F-364A-429B-94C7-4945B51D6975}" destId="{FA034435-08A9-4795-9666-46E1A37A55E7}" srcOrd="0" destOrd="0" presId="urn:microsoft.com/office/officeart/2005/8/layout/venn3"/>
    <dgm:cxn modelId="{7FCEA397-C675-42AD-AAFE-AD863385E085}" type="presOf" srcId="{B842C278-996A-4F63-BEC4-36DC3C706F6A}" destId="{F56B0200-BA08-4488-9F2D-5E1D06E81A07}" srcOrd="0" destOrd="0" presId="urn:microsoft.com/office/officeart/2005/8/layout/venn3"/>
    <dgm:cxn modelId="{F7F30BE6-F202-41FF-9613-D08B788DE577}" srcId="{AC7CC01F-364A-429B-94C7-4945B51D6975}" destId="{21C651AD-7A64-44C0-9C6C-AD9E6A4EF0CA}" srcOrd="1" destOrd="0" parTransId="{AAAFF0CB-4A7F-46B7-8E81-EF57FE2B2413}" sibTransId="{389A104D-CDBF-4780-9450-15F6EB079493}"/>
    <dgm:cxn modelId="{71AF48EB-D1D4-4B7B-A5D0-C694E9E0D152}" srcId="{AC7CC01F-364A-429B-94C7-4945B51D6975}" destId="{5B7D8341-0ADE-4320-A227-12C3EA2EDD6D}" srcOrd="0" destOrd="0" parTransId="{42DB5C69-5333-408C-B5EF-175C11B6975D}" sibTransId="{06037F9C-5C0C-4CC1-AF30-D194879C2EE7}"/>
    <dgm:cxn modelId="{BD2B999D-E19E-43F4-8721-15F81A387325}" type="presParOf" srcId="{FA034435-08A9-4795-9666-46E1A37A55E7}" destId="{57F5CA34-5D74-4975-8CC5-EA61D94D9A11}" srcOrd="0" destOrd="0" presId="urn:microsoft.com/office/officeart/2005/8/layout/venn3"/>
    <dgm:cxn modelId="{A37B368A-2F99-4E45-8B24-225F11058D50}" type="presParOf" srcId="{FA034435-08A9-4795-9666-46E1A37A55E7}" destId="{8DC2697B-8118-4101-80BD-66C9B6CB2E22}" srcOrd="1" destOrd="0" presId="urn:microsoft.com/office/officeart/2005/8/layout/venn3"/>
    <dgm:cxn modelId="{2CE08969-BF79-4F03-A6DA-885DDED8043F}" type="presParOf" srcId="{FA034435-08A9-4795-9666-46E1A37A55E7}" destId="{30F34BD7-5026-4C0E-8527-EE711CE23C77}" srcOrd="2" destOrd="0" presId="urn:microsoft.com/office/officeart/2005/8/layout/venn3"/>
    <dgm:cxn modelId="{0FD22309-E7BC-4A79-AED2-8AD803599827}" type="presParOf" srcId="{FA034435-08A9-4795-9666-46E1A37A55E7}" destId="{5755BA16-D0DB-478D-ADE3-E35641F956F8}" srcOrd="3" destOrd="0" presId="urn:microsoft.com/office/officeart/2005/8/layout/venn3"/>
    <dgm:cxn modelId="{DA75AA71-DA85-4B38-8F4F-FFEC359ECE39}" type="presParOf" srcId="{FA034435-08A9-4795-9666-46E1A37A55E7}" destId="{F56B0200-BA08-4488-9F2D-5E1D06E81A07}" srcOrd="4" destOrd="0" presId="urn:microsoft.com/office/officeart/2005/8/layout/ven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F5CA34-5D74-4975-8CC5-EA61D94D9A11}">
      <dsp:nvSpPr>
        <dsp:cNvPr id="0" name=""/>
        <dsp:cNvSpPr/>
      </dsp:nvSpPr>
      <dsp:spPr>
        <a:xfrm>
          <a:off x="5357" y="1721445"/>
          <a:ext cx="4685109" cy="4685109"/>
        </a:xfrm>
        <a:prstGeom prst="ellipse">
          <a:avLst/>
        </a:prstGeom>
        <a:solidFill>
          <a:srgbClr val="004AAD"/>
        </a:solidFill>
        <a:ln w="254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57837" tIns="57150" rIns="257837" bIns="57150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500" kern="1200" dirty="0">
              <a:solidFill>
                <a:schemeClr val="bg1"/>
              </a:solidFill>
              <a:latin typeface="League Spartan" panose="020B0604020202020204" charset="0"/>
              <a:ea typeface="+mn-ea"/>
              <a:cs typeface="+mn-cs"/>
            </a:rPr>
            <a:t>SQL</a:t>
          </a:r>
        </a:p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bg1"/>
              </a:solidFill>
              <a:latin typeface="League Spartan" panose="020B0604020202020204" charset="0"/>
              <a:ea typeface="+mn-ea"/>
              <a:cs typeface="+mn-cs"/>
            </a:rPr>
            <a:t>(To Extract the data from database)</a:t>
          </a:r>
          <a:endParaRPr lang="en-IN" sz="1800" kern="1200" dirty="0">
            <a:solidFill>
              <a:schemeClr val="bg1"/>
            </a:solidFill>
            <a:latin typeface="League Spartan" panose="020B0604020202020204" charset="0"/>
            <a:ea typeface="+mn-ea"/>
            <a:cs typeface="+mn-cs"/>
          </a:endParaRPr>
        </a:p>
      </dsp:txBody>
      <dsp:txXfrm>
        <a:off x="691475" y="2407563"/>
        <a:ext cx="3312873" cy="3312873"/>
      </dsp:txXfrm>
    </dsp:sp>
    <dsp:sp modelId="{30F34BD7-5026-4C0E-8527-EE711CE23C77}">
      <dsp:nvSpPr>
        <dsp:cNvPr id="0" name=""/>
        <dsp:cNvSpPr/>
      </dsp:nvSpPr>
      <dsp:spPr>
        <a:xfrm>
          <a:off x="3753445" y="1721445"/>
          <a:ext cx="4685109" cy="4685109"/>
        </a:xfrm>
        <a:prstGeom prst="ellipse">
          <a:avLst/>
        </a:prstGeom>
        <a:solidFill>
          <a:srgbClr val="004AAD"/>
        </a:solidFill>
        <a:ln w="254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57837" tIns="57150" rIns="257837" bIns="57150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500" kern="1200" dirty="0">
              <a:solidFill>
                <a:schemeClr val="bg1"/>
              </a:solidFill>
              <a:latin typeface="League Spartan" panose="020B0604020202020204" charset="0"/>
              <a:ea typeface="+mn-ea"/>
              <a:cs typeface="+mn-cs"/>
            </a:rPr>
            <a:t>Power BI</a:t>
          </a:r>
        </a:p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>
              <a:solidFill>
                <a:schemeClr val="bg1"/>
              </a:solidFill>
              <a:latin typeface="League Spartan" panose="020B0604020202020204" charset="0"/>
              <a:ea typeface="+mn-ea"/>
              <a:cs typeface="+mn-cs"/>
            </a:rPr>
            <a:t>(To clean the data and used for Visualization)</a:t>
          </a:r>
        </a:p>
      </dsp:txBody>
      <dsp:txXfrm>
        <a:off x="4439563" y="2407563"/>
        <a:ext cx="3312873" cy="3312873"/>
      </dsp:txXfrm>
    </dsp:sp>
    <dsp:sp modelId="{F56B0200-BA08-4488-9F2D-5E1D06E81A07}">
      <dsp:nvSpPr>
        <dsp:cNvPr id="0" name=""/>
        <dsp:cNvSpPr/>
      </dsp:nvSpPr>
      <dsp:spPr>
        <a:xfrm>
          <a:off x="7501532" y="1721445"/>
          <a:ext cx="4685109" cy="4685109"/>
        </a:xfrm>
        <a:prstGeom prst="ellipse">
          <a:avLst/>
        </a:prstGeom>
        <a:solidFill>
          <a:srgbClr val="004AAD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57837" tIns="57150" rIns="257837" bIns="57150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500" kern="1200" dirty="0">
              <a:solidFill>
                <a:schemeClr val="bg1"/>
              </a:solidFill>
              <a:latin typeface="League Spartan" panose="020B0604020202020204" charset="0"/>
            </a:rPr>
            <a:t>Python</a:t>
          </a:r>
        </a:p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>
              <a:solidFill>
                <a:schemeClr val="bg1"/>
              </a:solidFill>
              <a:latin typeface="League Spartan" panose="020B0604020202020204" charset="0"/>
            </a:rPr>
            <a:t>(Used to perform </a:t>
          </a:r>
          <a:r>
            <a:rPr lang="en-IN" sz="1800" kern="1200" dirty="0" err="1">
              <a:solidFill>
                <a:schemeClr val="bg1"/>
              </a:solidFill>
              <a:latin typeface="League Spartan" panose="020B0604020202020204" charset="0"/>
            </a:rPr>
            <a:t>Apriori</a:t>
          </a:r>
          <a:r>
            <a:rPr lang="en-IN" sz="1800" kern="1200" dirty="0">
              <a:solidFill>
                <a:schemeClr val="bg1"/>
              </a:solidFill>
              <a:latin typeface="League Spartan" panose="020B0604020202020204" charset="0"/>
            </a:rPr>
            <a:t> Algorithm)</a:t>
          </a:r>
        </a:p>
      </dsp:txBody>
      <dsp:txXfrm>
        <a:off x="8187650" y="2407563"/>
        <a:ext cx="3312873" cy="331287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3">
  <dgm:title val=""/>
  <dgm:desc val=""/>
  <dgm:catLst>
    <dgm:cat type="relationship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fallback" val="2D"/>
        </dgm:alg>
      </dgm:if>
      <dgm:else name="Name3">
        <dgm:alg type="lin">
          <dgm:param type="fallback" val="2D"/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refType="w" refFor="ch" refPtType="node"/>
      <dgm:constr type="w" for="ch" forName="space" refType="w" refFor="ch" refPtType="node" fact="-0.2"/>
      <dgm:constr type="primFontSz" for="ch" ptType="node" op="equ" val="65"/>
    </dgm:constrLst>
    <dgm:ruleLst/>
    <dgm:forEach name="Name4" axis="ch" ptType="node">
      <dgm:layoutNode name="Name5" styleLbl="vennNode1">
        <dgm:varLst>
          <dgm:bulletEnabled val="1"/>
        </dgm:varLst>
        <dgm:alg type="tx">
          <dgm:param type="txAnchorVertCh" val="mid"/>
          <dgm:param type="txAnchorHorzCh" val="ctr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tMarg" refType="primFontSz" fact="0.1"/>
          <dgm:constr type="bMarg" refType="primFontSz" fact="0.1"/>
          <dgm:constr type="lMarg" refType="w" fact="0.156"/>
          <dgm:constr type="rMarg" refType="w" fact="0.156"/>
        </dgm:constrLst>
        <dgm:ruleLst>
          <dgm:rule type="primFontSz" val="5" fact="NaN" max="NaN"/>
        </dgm:ruleLst>
      </dgm:layoutNode>
      <dgm:forEach name="Name6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500" advClick="0" advTm="4000">
        <p159:morph option="byObject"/>
      </p:transition>
    </mc:Choice>
    <mc:Fallback xmlns="">
      <p:transition spd="slow" advClick="0" advTm="400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500" advClick="0" advTm="4000">
        <p159:morph option="byObject"/>
      </p:transition>
    </mc:Choice>
    <mc:Fallback xmlns="">
      <p:transition spd="slow" advClick="0" advTm="400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500" advClick="0" advTm="4000">
        <p159:morph option="byObject"/>
      </p:transition>
    </mc:Choice>
    <mc:Fallback xmlns="">
      <p:transition spd="slow" advClick="0" advTm="4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500" advClick="0" advTm="4000">
        <p159:morph option="byObject"/>
      </p:transition>
    </mc:Choice>
    <mc:Fallback xmlns="">
      <p:transition spd="slow" advClick="0" advTm="400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500" advClick="0" advTm="4000">
        <p159:morph option="byObject"/>
      </p:transition>
    </mc:Choice>
    <mc:Fallback xmlns="">
      <p:transition spd="slow" advClick="0" advTm="4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2/19/2026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500" advClick="0" advTm="4000">
        <p159:morph option="byObject"/>
      </p:transition>
    </mc:Choice>
    <mc:Fallback xmlns="">
      <p:transition spd="slow" advClick="0" advTm="400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2/19/2026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500" advClick="0" advTm="4000">
        <p159:morph option="byObject"/>
      </p:transition>
    </mc:Choice>
    <mc:Fallback xmlns="">
      <p:transition spd="slow" advClick="0" advTm="400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2/19/2026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500" advClick="0" advTm="4000">
        <p159:morph option="byObject"/>
      </p:transition>
    </mc:Choice>
    <mc:Fallback xmlns="">
      <p:transition spd="slow" advClick="0" advTm="400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2/19/2026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500" advClick="0" advTm="4000">
        <p159:morph option="byObject"/>
      </p:transition>
    </mc:Choice>
    <mc:Fallback xmlns="">
      <p:transition spd="slow" advClick="0" advTm="400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2/19/2026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500" advClick="0" advTm="4000">
        <p159:morph option="byObject"/>
      </p:transition>
    </mc:Choice>
    <mc:Fallback xmlns="">
      <p:transition spd="slow" advClick="0" advTm="400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2/19/2026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500" advClick="0" advTm="4000">
        <p159:morph option="byObject"/>
      </p:transition>
    </mc:Choice>
    <mc:Fallback xmlns="">
      <p:transition spd="slow" advClick="0" advTm="400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2/19/2026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500" advClick="0" advTm="4000">
        <p159:morph option="byObject"/>
      </p:transition>
    </mc:Choice>
    <mc:Fallback xmlns="">
      <p:transition spd="slow" advClick="0" advTm="4000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webp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ebp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2910576" y="4762500"/>
            <a:ext cx="12466843" cy="16004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5200" b="1" dirty="0">
                <a:solidFill>
                  <a:srgbClr val="004AAD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Revenue &amp; Customer Retention Optimization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-1130300" y="4057750"/>
            <a:ext cx="3086100" cy="2171499"/>
            <a:chOff x="0" y="0"/>
            <a:chExt cx="812800" cy="57191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571917"/>
            </a:xfrm>
            <a:custGeom>
              <a:avLst/>
              <a:gdLst/>
              <a:ahLst/>
              <a:cxnLst/>
              <a:rect l="l" t="t" r="r" b="b"/>
              <a:pathLst>
                <a:path w="812800" h="571917">
                  <a:moveTo>
                    <a:pt x="609600" y="0"/>
                  </a:moveTo>
                  <a:cubicBezTo>
                    <a:pt x="721824" y="0"/>
                    <a:pt x="812800" y="128028"/>
                    <a:pt x="812800" y="285959"/>
                  </a:cubicBezTo>
                  <a:cubicBezTo>
                    <a:pt x="812800" y="443889"/>
                    <a:pt x="721824" y="571917"/>
                    <a:pt x="609600" y="571917"/>
                  </a:cubicBezTo>
                  <a:lnTo>
                    <a:pt x="203200" y="571917"/>
                  </a:lnTo>
                  <a:cubicBezTo>
                    <a:pt x="90976" y="571917"/>
                    <a:pt x="0" y="443889"/>
                    <a:pt x="0" y="285959"/>
                  </a:cubicBezTo>
                  <a:cubicBezTo>
                    <a:pt x="0" y="128028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812800" cy="6195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4071827" y="3867399"/>
            <a:ext cx="10144339" cy="8817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424"/>
              </a:lnSpc>
            </a:pPr>
            <a:r>
              <a:rPr lang="en-US" sz="5303" b="1" dirty="0">
                <a:solidFill>
                  <a:srgbClr val="303642"/>
                </a:solidFill>
                <a:latin typeface="Roboto Bold"/>
                <a:ea typeface="Roboto Bold"/>
                <a:cs typeface="Roboto Bold"/>
                <a:sym typeface="Roboto Bold"/>
              </a:rPr>
              <a:t>Market Basket Analysis For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16467343" y="4057750"/>
            <a:ext cx="3086100" cy="2171499"/>
            <a:chOff x="0" y="0"/>
            <a:chExt cx="812800" cy="57191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571917"/>
            </a:xfrm>
            <a:custGeom>
              <a:avLst/>
              <a:gdLst/>
              <a:ahLst/>
              <a:cxnLst/>
              <a:rect l="l" t="t" r="r" b="b"/>
              <a:pathLst>
                <a:path w="812800" h="571917">
                  <a:moveTo>
                    <a:pt x="609600" y="0"/>
                  </a:moveTo>
                  <a:cubicBezTo>
                    <a:pt x="721824" y="0"/>
                    <a:pt x="812800" y="128028"/>
                    <a:pt x="812800" y="285959"/>
                  </a:cubicBezTo>
                  <a:cubicBezTo>
                    <a:pt x="812800" y="443889"/>
                    <a:pt x="721824" y="571917"/>
                    <a:pt x="609600" y="571917"/>
                  </a:cubicBezTo>
                  <a:lnTo>
                    <a:pt x="203200" y="571917"/>
                  </a:lnTo>
                  <a:cubicBezTo>
                    <a:pt x="90976" y="571917"/>
                    <a:pt x="0" y="443889"/>
                    <a:pt x="0" y="285959"/>
                  </a:cubicBezTo>
                  <a:cubicBezTo>
                    <a:pt x="0" y="128028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812800" cy="6195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26D608B1-FE52-C15D-CC83-21E5A4044917}"/>
              </a:ext>
            </a:extLst>
          </p:cNvPr>
          <p:cNvSpPr txBox="1"/>
          <p:nvPr/>
        </p:nvSpPr>
        <p:spPr>
          <a:xfrm>
            <a:off x="4655688" y="7078473"/>
            <a:ext cx="9129024" cy="1775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500" dirty="0">
                <a:latin typeface="League Spartan" panose="020B0604020202020204" charset="0"/>
              </a:rPr>
              <a:t>Presented By : Manndeep Patel and Satyam Sharma</a:t>
            </a:r>
          </a:p>
          <a:p>
            <a:pPr>
              <a:lnSpc>
                <a:spcPct val="150000"/>
              </a:lnSpc>
            </a:pPr>
            <a:r>
              <a:rPr lang="en-US" sz="2500" dirty="0">
                <a:latin typeface="League Spartan" panose="020B0604020202020204" charset="0"/>
              </a:rPr>
              <a:t>Project Team ID : PTID-CDA-JAN-26-1165</a:t>
            </a:r>
          </a:p>
          <a:p>
            <a:pPr>
              <a:lnSpc>
                <a:spcPct val="150000"/>
              </a:lnSpc>
            </a:pPr>
            <a:r>
              <a:rPr lang="en-US" sz="2500" dirty="0">
                <a:latin typeface="League Spartan" panose="020B0604020202020204" charset="0"/>
              </a:rPr>
              <a:t>Project ID: CDACL005</a:t>
            </a:r>
            <a:endParaRPr lang="en-IN" sz="2500" dirty="0">
              <a:latin typeface="League Spartan" panose="020B060402020202020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500" advClick="0" advTm="4000">
        <p159:morph option="byObject"/>
      </p:transition>
    </mc:Choice>
    <mc:Fallback xmlns="">
      <p:transition spd="slow" advClick="0" advTm="400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8701414" y="9764519"/>
            <a:ext cx="2514600" cy="260350"/>
            <a:chOff x="0" y="0"/>
            <a:chExt cx="662281" cy="6857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62281" cy="68570"/>
            </a:xfrm>
            <a:custGeom>
              <a:avLst/>
              <a:gdLst/>
              <a:ahLst/>
              <a:cxnLst/>
              <a:rect l="l" t="t" r="r" b="b"/>
              <a:pathLst>
                <a:path w="662281" h="68570">
                  <a:moveTo>
                    <a:pt x="0" y="0"/>
                  </a:moveTo>
                  <a:lnTo>
                    <a:pt x="662281" y="0"/>
                  </a:lnTo>
                  <a:lnTo>
                    <a:pt x="662281" y="68570"/>
                  </a:lnTo>
                  <a:lnTo>
                    <a:pt x="0" y="6857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662281" cy="1161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-42536" y="-150962"/>
            <a:ext cx="8382000" cy="8502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431"/>
              </a:lnSpc>
            </a:pPr>
            <a:r>
              <a:rPr lang="en-US" sz="3800" dirty="0">
                <a:solidFill>
                  <a:srgbClr val="004AAD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Basket Behavior Analysis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744200" y="2171304"/>
            <a:ext cx="5634574" cy="65519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indent="-342900">
              <a:lnSpc>
                <a:spcPts val="2976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sz="3000" b="1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Insights:</a:t>
            </a:r>
          </a:p>
          <a:p>
            <a:pPr>
              <a:lnSpc>
                <a:spcPts val="2976"/>
              </a:lnSpc>
              <a:spcBef>
                <a:spcPct val="0"/>
              </a:spcBef>
            </a:pPr>
            <a:endParaRPr lang="en-US" sz="2500" b="1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sz="2125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• </a:t>
            </a:r>
            <a:r>
              <a:rPr lang="en-US" sz="2200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Large baskets generate higher revenue.</a:t>
            </a: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sz="2200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• Medium baskets show strongest retention correlation.</a:t>
            </a: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sz="2200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• Basket depth influences retention.</a:t>
            </a:r>
          </a:p>
          <a:p>
            <a:pPr>
              <a:lnSpc>
                <a:spcPct val="150000"/>
              </a:lnSpc>
              <a:spcBef>
                <a:spcPct val="0"/>
              </a:spcBef>
            </a:pPr>
            <a:endParaRPr lang="en-US" sz="2125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342900" indent="-342900">
              <a:lnSpc>
                <a:spcPts val="2976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sz="3000" b="1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Business Interpretation:</a:t>
            </a:r>
          </a:p>
          <a:p>
            <a:pPr>
              <a:lnSpc>
                <a:spcPts val="2976"/>
              </a:lnSpc>
              <a:spcBef>
                <a:spcPct val="0"/>
              </a:spcBef>
            </a:pPr>
            <a:endParaRPr lang="en-US" sz="2500" b="1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342900" indent="-3429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Encouraging customers to shift from small to medium baskets presents a measurable and scalable revenue growth opportunity.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BDB8D8F-178F-A7D1-6415-E8B5E6CCCEA5}"/>
              </a:ext>
            </a:extLst>
          </p:cNvPr>
          <p:cNvGrpSpPr/>
          <p:nvPr/>
        </p:nvGrpSpPr>
        <p:grpSpPr>
          <a:xfrm>
            <a:off x="380998" y="1332309"/>
            <a:ext cx="7543802" cy="8306991"/>
            <a:chOff x="701463" y="-234956"/>
            <a:chExt cx="7543802" cy="8306991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D50992C1-5132-C3B8-CA15-7BB0113882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01465" y="-234956"/>
              <a:ext cx="7543800" cy="3922315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F3ABC9AD-6E68-088D-9C93-7F58470AA9A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01463" y="4251135"/>
              <a:ext cx="7543800" cy="382090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6" name="Group 3">
            <a:extLst>
              <a:ext uri="{FF2B5EF4-FFF2-40B4-BE49-F238E27FC236}">
                <a16:creationId xmlns:a16="http://schemas.microsoft.com/office/drawing/2014/main" id="{85F04D66-4078-5A74-8DD4-9378F5C56FDE}"/>
              </a:ext>
            </a:extLst>
          </p:cNvPr>
          <p:cNvGrpSpPr/>
          <p:nvPr/>
        </p:nvGrpSpPr>
        <p:grpSpPr>
          <a:xfrm>
            <a:off x="0" y="647700"/>
            <a:ext cx="18288000" cy="120833"/>
            <a:chOff x="0" y="0"/>
            <a:chExt cx="662281" cy="68570"/>
          </a:xfrm>
        </p:grpSpPr>
        <p:sp>
          <p:nvSpPr>
            <p:cNvPr id="7" name="Freeform 4">
              <a:extLst>
                <a:ext uri="{FF2B5EF4-FFF2-40B4-BE49-F238E27FC236}">
                  <a16:creationId xmlns:a16="http://schemas.microsoft.com/office/drawing/2014/main" id="{4BCD40FA-4DCA-B389-AD24-8DA7976C5091}"/>
                </a:ext>
              </a:extLst>
            </p:cNvPr>
            <p:cNvSpPr/>
            <p:nvPr/>
          </p:nvSpPr>
          <p:spPr>
            <a:xfrm>
              <a:off x="0" y="0"/>
              <a:ext cx="662281" cy="68570"/>
            </a:xfrm>
            <a:custGeom>
              <a:avLst/>
              <a:gdLst/>
              <a:ahLst/>
              <a:cxnLst/>
              <a:rect l="l" t="t" r="r" b="b"/>
              <a:pathLst>
                <a:path w="662281" h="68570">
                  <a:moveTo>
                    <a:pt x="0" y="0"/>
                  </a:moveTo>
                  <a:lnTo>
                    <a:pt x="662281" y="0"/>
                  </a:lnTo>
                  <a:lnTo>
                    <a:pt x="662281" y="68570"/>
                  </a:lnTo>
                  <a:lnTo>
                    <a:pt x="0" y="6857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8" name="TextBox 5">
              <a:extLst>
                <a:ext uri="{FF2B5EF4-FFF2-40B4-BE49-F238E27FC236}">
                  <a16:creationId xmlns:a16="http://schemas.microsoft.com/office/drawing/2014/main" id="{96575456-4204-B0FB-8A1A-D7E4F7B132EE}"/>
                </a:ext>
              </a:extLst>
            </p:cNvPr>
            <p:cNvSpPr txBox="1"/>
            <p:nvPr/>
          </p:nvSpPr>
          <p:spPr>
            <a:xfrm>
              <a:off x="0" y="-47625"/>
              <a:ext cx="662281" cy="1161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500" advClick="0" advTm="4000">
        <p159:morph option="byObject"/>
      </p:transition>
    </mc:Choice>
    <mc:Fallback xmlns="">
      <p:transition spd="slow" advClick="0" advTm="400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777A2B-3C76-D03A-36A9-4E9BE01E2A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D5807138-D282-5B7A-5B70-D09CF1EDBCEC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9163B83B-0367-D962-8914-8DC5DFB35FA6}"/>
              </a:ext>
            </a:extLst>
          </p:cNvPr>
          <p:cNvGrpSpPr/>
          <p:nvPr/>
        </p:nvGrpSpPr>
        <p:grpSpPr>
          <a:xfrm>
            <a:off x="7082164" y="9867900"/>
            <a:ext cx="2514600" cy="260350"/>
            <a:chOff x="0" y="0"/>
            <a:chExt cx="662281" cy="68570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8F5C387A-ABE7-B7D7-E345-0726B07AB338}"/>
                </a:ext>
              </a:extLst>
            </p:cNvPr>
            <p:cNvSpPr/>
            <p:nvPr/>
          </p:nvSpPr>
          <p:spPr>
            <a:xfrm>
              <a:off x="0" y="0"/>
              <a:ext cx="662281" cy="68570"/>
            </a:xfrm>
            <a:custGeom>
              <a:avLst/>
              <a:gdLst/>
              <a:ahLst/>
              <a:cxnLst/>
              <a:rect l="l" t="t" r="r" b="b"/>
              <a:pathLst>
                <a:path w="662281" h="68570">
                  <a:moveTo>
                    <a:pt x="0" y="0"/>
                  </a:moveTo>
                  <a:lnTo>
                    <a:pt x="662281" y="0"/>
                  </a:lnTo>
                  <a:lnTo>
                    <a:pt x="662281" y="68570"/>
                  </a:lnTo>
                  <a:lnTo>
                    <a:pt x="0" y="6857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7ADF84B7-B17E-C35B-92AB-C5A37B1853F5}"/>
                </a:ext>
              </a:extLst>
            </p:cNvPr>
            <p:cNvSpPr txBox="1"/>
            <p:nvPr/>
          </p:nvSpPr>
          <p:spPr>
            <a:xfrm>
              <a:off x="0" y="-47625"/>
              <a:ext cx="662281" cy="1161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TextBox 12">
            <a:extLst>
              <a:ext uri="{FF2B5EF4-FFF2-40B4-BE49-F238E27FC236}">
                <a16:creationId xmlns:a16="http://schemas.microsoft.com/office/drawing/2014/main" id="{59788328-0C33-034D-E278-2D686940D19E}"/>
              </a:ext>
            </a:extLst>
          </p:cNvPr>
          <p:cNvSpPr txBox="1"/>
          <p:nvPr/>
        </p:nvSpPr>
        <p:spPr>
          <a:xfrm>
            <a:off x="-199372" y="-143831"/>
            <a:ext cx="9796136" cy="8579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431"/>
              </a:lnSpc>
            </a:pPr>
            <a:r>
              <a:rPr lang="en-US" sz="3800" dirty="0">
                <a:solidFill>
                  <a:srgbClr val="004AAD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Key Metrics In </a:t>
            </a:r>
            <a:r>
              <a:rPr lang="en-US" sz="3800" dirty="0" err="1">
                <a:solidFill>
                  <a:srgbClr val="004AAD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Apriori</a:t>
            </a:r>
            <a:r>
              <a:rPr lang="en-US" sz="3800" dirty="0">
                <a:solidFill>
                  <a:srgbClr val="004AAD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Analysis</a:t>
            </a:r>
          </a:p>
        </p:txBody>
      </p:sp>
      <p:grpSp>
        <p:nvGrpSpPr>
          <p:cNvPr id="6" name="Group 3">
            <a:extLst>
              <a:ext uri="{FF2B5EF4-FFF2-40B4-BE49-F238E27FC236}">
                <a16:creationId xmlns:a16="http://schemas.microsoft.com/office/drawing/2014/main" id="{22CE6900-FF84-EE31-0360-F54E9EA3CF31}"/>
              </a:ext>
            </a:extLst>
          </p:cNvPr>
          <p:cNvGrpSpPr/>
          <p:nvPr/>
        </p:nvGrpSpPr>
        <p:grpSpPr>
          <a:xfrm>
            <a:off x="0" y="647700"/>
            <a:ext cx="18288000" cy="120833"/>
            <a:chOff x="0" y="0"/>
            <a:chExt cx="662281" cy="68570"/>
          </a:xfrm>
        </p:grpSpPr>
        <p:sp>
          <p:nvSpPr>
            <p:cNvPr id="7" name="Freeform 4">
              <a:extLst>
                <a:ext uri="{FF2B5EF4-FFF2-40B4-BE49-F238E27FC236}">
                  <a16:creationId xmlns:a16="http://schemas.microsoft.com/office/drawing/2014/main" id="{ED3F70EF-D368-C8F6-A6F4-60CFE0894210}"/>
                </a:ext>
              </a:extLst>
            </p:cNvPr>
            <p:cNvSpPr/>
            <p:nvPr/>
          </p:nvSpPr>
          <p:spPr>
            <a:xfrm>
              <a:off x="0" y="0"/>
              <a:ext cx="662281" cy="68570"/>
            </a:xfrm>
            <a:custGeom>
              <a:avLst/>
              <a:gdLst/>
              <a:ahLst/>
              <a:cxnLst/>
              <a:rect l="l" t="t" r="r" b="b"/>
              <a:pathLst>
                <a:path w="662281" h="68570">
                  <a:moveTo>
                    <a:pt x="0" y="0"/>
                  </a:moveTo>
                  <a:lnTo>
                    <a:pt x="662281" y="0"/>
                  </a:lnTo>
                  <a:lnTo>
                    <a:pt x="662281" y="68570"/>
                  </a:lnTo>
                  <a:lnTo>
                    <a:pt x="0" y="6857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8" name="TextBox 5">
              <a:extLst>
                <a:ext uri="{FF2B5EF4-FFF2-40B4-BE49-F238E27FC236}">
                  <a16:creationId xmlns:a16="http://schemas.microsoft.com/office/drawing/2014/main" id="{69BB15E8-217C-5FDC-4BE1-78F3EB53AA12}"/>
                </a:ext>
              </a:extLst>
            </p:cNvPr>
            <p:cNvSpPr txBox="1"/>
            <p:nvPr/>
          </p:nvSpPr>
          <p:spPr>
            <a:xfrm>
              <a:off x="0" y="-47625"/>
              <a:ext cx="662281" cy="1161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46" name="Text 3">
            <a:extLst>
              <a:ext uri="{FF2B5EF4-FFF2-40B4-BE49-F238E27FC236}">
                <a16:creationId xmlns:a16="http://schemas.microsoft.com/office/drawing/2014/main" id="{976640B3-C4AA-A63B-4BA0-C4F59178E431}"/>
              </a:ext>
            </a:extLst>
          </p:cNvPr>
          <p:cNvSpPr/>
          <p:nvPr/>
        </p:nvSpPr>
        <p:spPr>
          <a:xfrm>
            <a:off x="4471996" y="2930370"/>
            <a:ext cx="1609231" cy="2524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Confidence</a:t>
            </a:r>
            <a:endParaRPr lang="en-US" sz="1550" dirty="0"/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1C8FF208-7E17-B1A6-8FD1-F4304B09CBC7}"/>
              </a:ext>
            </a:extLst>
          </p:cNvPr>
          <p:cNvGrpSpPr/>
          <p:nvPr/>
        </p:nvGrpSpPr>
        <p:grpSpPr>
          <a:xfrm>
            <a:off x="10644486" y="1086133"/>
            <a:ext cx="5205114" cy="8413940"/>
            <a:chOff x="10644486" y="1662392"/>
            <a:chExt cx="5205114" cy="8413940"/>
          </a:xfrm>
        </p:grpSpPr>
        <p:sp>
          <p:nvSpPr>
            <p:cNvPr id="55" name="Shape 7">
              <a:extLst>
                <a:ext uri="{FF2B5EF4-FFF2-40B4-BE49-F238E27FC236}">
                  <a16:creationId xmlns:a16="http://schemas.microsoft.com/office/drawing/2014/main" id="{0B855A17-233F-EDC7-2558-FDCDD211DC38}"/>
                </a:ext>
              </a:extLst>
            </p:cNvPr>
            <p:cNvSpPr/>
            <p:nvPr/>
          </p:nvSpPr>
          <p:spPr>
            <a:xfrm>
              <a:off x="10644488" y="1662392"/>
              <a:ext cx="5205112" cy="2566708"/>
            </a:xfrm>
            <a:prstGeom prst="roundRect">
              <a:avLst>
                <a:gd name="adj" fmla="val 6825"/>
              </a:avLst>
            </a:prstGeom>
            <a:solidFill>
              <a:srgbClr val="FFFFFF"/>
            </a:solidFill>
            <a:ln w="22860">
              <a:solidFill>
                <a:srgbClr val="D8D4D4"/>
              </a:solidFill>
              <a:prstDash val="solid"/>
            </a:ln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56" name="Text 9">
              <a:extLst>
                <a:ext uri="{FF2B5EF4-FFF2-40B4-BE49-F238E27FC236}">
                  <a16:creationId xmlns:a16="http://schemas.microsoft.com/office/drawing/2014/main" id="{D7B55D85-4F06-1EB8-46CF-447219D40EDD}"/>
                </a:ext>
              </a:extLst>
            </p:cNvPr>
            <p:cNvSpPr/>
            <p:nvPr/>
          </p:nvSpPr>
          <p:spPr>
            <a:xfrm>
              <a:off x="10875555" y="2105301"/>
              <a:ext cx="2006560" cy="250746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>
                <a:lnSpc>
                  <a:spcPts val="1950"/>
                </a:lnSpc>
                <a:buNone/>
              </a:pPr>
              <a:r>
                <a:rPr lang="en-US" sz="2500" b="1" dirty="0">
                  <a:solidFill>
                    <a:srgbClr val="464646"/>
                  </a:solidFill>
                  <a:latin typeface="League Spartan" panose="020B0604020202020204" charset="0"/>
                  <a:ea typeface="DM Sans Semi Bold" pitchFamily="34" charset="-122"/>
                  <a:cs typeface="DM Sans Semi Bold" pitchFamily="34" charset="-120"/>
                </a:rPr>
                <a:t>Support</a:t>
              </a:r>
              <a:endParaRPr lang="en-US" sz="2500" b="1" dirty="0">
                <a:latin typeface="League Spartan" panose="020B0604020202020204" charset="0"/>
              </a:endParaRPr>
            </a:p>
          </p:txBody>
        </p:sp>
        <p:sp>
          <p:nvSpPr>
            <p:cNvPr id="57" name="Text 10">
              <a:extLst>
                <a:ext uri="{FF2B5EF4-FFF2-40B4-BE49-F238E27FC236}">
                  <a16:creationId xmlns:a16="http://schemas.microsoft.com/office/drawing/2014/main" id="{D2E2C035-EDE8-6A9C-8FC3-44B2B1C9C13E}"/>
                </a:ext>
              </a:extLst>
            </p:cNvPr>
            <p:cNvSpPr/>
            <p:nvPr/>
          </p:nvSpPr>
          <p:spPr>
            <a:xfrm>
              <a:off x="10891215" y="2443159"/>
              <a:ext cx="3981800" cy="10545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>
                <a:buNone/>
              </a:pPr>
              <a:r>
                <a:rPr lang="en-US" sz="2130" dirty="0">
                  <a:solidFill>
                    <a:srgbClr val="464646"/>
                  </a:solidFill>
                  <a:latin typeface="League Spartan" panose="020B0604020202020204" charset="0"/>
                  <a:ea typeface="Inter Medium" pitchFamily="34" charset="-122"/>
                  <a:cs typeface="Inter Medium" pitchFamily="34" charset="-120"/>
                </a:rPr>
                <a:t>Measures how frequently an item or itemset appears across all transactions—the foundation for identifying popular combinations</a:t>
              </a:r>
              <a:endParaRPr lang="en-US" sz="2130" dirty="0">
                <a:latin typeface="League Spartan" panose="020B0604020202020204" charset="0"/>
              </a:endParaRPr>
            </a:p>
          </p:txBody>
        </p:sp>
        <p:sp>
          <p:nvSpPr>
            <p:cNvPr id="60" name="Shape 7">
              <a:extLst>
                <a:ext uri="{FF2B5EF4-FFF2-40B4-BE49-F238E27FC236}">
                  <a16:creationId xmlns:a16="http://schemas.microsoft.com/office/drawing/2014/main" id="{A93EFB8D-A25C-C567-3670-FBBEB959BFC9}"/>
                </a:ext>
              </a:extLst>
            </p:cNvPr>
            <p:cNvSpPr/>
            <p:nvPr/>
          </p:nvSpPr>
          <p:spPr>
            <a:xfrm>
              <a:off x="10644487" y="4586008"/>
              <a:ext cx="5205112" cy="2566708"/>
            </a:xfrm>
            <a:prstGeom prst="roundRect">
              <a:avLst>
                <a:gd name="adj" fmla="val 6825"/>
              </a:avLst>
            </a:prstGeom>
            <a:solidFill>
              <a:srgbClr val="FFFFFF"/>
            </a:solidFill>
            <a:ln w="22860">
              <a:solidFill>
                <a:srgbClr val="D8D4D4"/>
              </a:solidFill>
              <a:prstDash val="solid"/>
            </a:ln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61" name="Shape 7">
              <a:extLst>
                <a:ext uri="{FF2B5EF4-FFF2-40B4-BE49-F238E27FC236}">
                  <a16:creationId xmlns:a16="http://schemas.microsoft.com/office/drawing/2014/main" id="{CE383CC4-6E56-0A90-E992-25754F1DBE1A}"/>
                </a:ext>
              </a:extLst>
            </p:cNvPr>
            <p:cNvSpPr/>
            <p:nvPr/>
          </p:nvSpPr>
          <p:spPr>
            <a:xfrm>
              <a:off x="10644486" y="7509624"/>
              <a:ext cx="5205112" cy="2566708"/>
            </a:xfrm>
            <a:prstGeom prst="roundRect">
              <a:avLst>
                <a:gd name="adj" fmla="val 6825"/>
              </a:avLst>
            </a:prstGeom>
            <a:solidFill>
              <a:srgbClr val="FFFFFF"/>
            </a:solidFill>
            <a:ln w="22860">
              <a:solidFill>
                <a:srgbClr val="D8D4D4"/>
              </a:solidFill>
              <a:prstDash val="solid"/>
            </a:ln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64" name="Text 9">
              <a:extLst>
                <a:ext uri="{FF2B5EF4-FFF2-40B4-BE49-F238E27FC236}">
                  <a16:creationId xmlns:a16="http://schemas.microsoft.com/office/drawing/2014/main" id="{0E348794-5A9F-DD0F-4BBE-6E84BF4FCA67}"/>
                </a:ext>
              </a:extLst>
            </p:cNvPr>
            <p:cNvSpPr/>
            <p:nvPr/>
          </p:nvSpPr>
          <p:spPr>
            <a:xfrm>
              <a:off x="11043615" y="7849657"/>
              <a:ext cx="2006560" cy="250746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>
                <a:lnSpc>
                  <a:spcPts val="1950"/>
                </a:lnSpc>
                <a:buNone/>
              </a:pPr>
              <a:r>
                <a:rPr lang="en-US" sz="2500" b="1" dirty="0">
                  <a:solidFill>
                    <a:srgbClr val="464646"/>
                  </a:solidFill>
                  <a:latin typeface="League Spartan" panose="020B0604020202020204" charset="0"/>
                  <a:ea typeface="DM Sans Semi Bold" pitchFamily="34" charset="-122"/>
                  <a:cs typeface="DM Sans Semi Bold" pitchFamily="34" charset="-120"/>
                </a:rPr>
                <a:t>Lift</a:t>
              </a:r>
              <a:endParaRPr lang="en-US" sz="2500" b="1" dirty="0">
                <a:latin typeface="League Spartan" panose="020B0604020202020204" charset="0"/>
              </a:endParaRPr>
            </a:p>
          </p:txBody>
        </p:sp>
        <p:sp>
          <p:nvSpPr>
            <p:cNvPr id="65" name="Text 9">
              <a:extLst>
                <a:ext uri="{FF2B5EF4-FFF2-40B4-BE49-F238E27FC236}">
                  <a16:creationId xmlns:a16="http://schemas.microsoft.com/office/drawing/2014/main" id="{B97EB807-9C6C-3103-C4CE-50A6FFBBCE29}"/>
                </a:ext>
              </a:extLst>
            </p:cNvPr>
            <p:cNvSpPr/>
            <p:nvPr/>
          </p:nvSpPr>
          <p:spPr>
            <a:xfrm>
              <a:off x="10959197" y="4945708"/>
              <a:ext cx="2006560" cy="250746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>
                <a:lnSpc>
                  <a:spcPts val="1950"/>
                </a:lnSpc>
                <a:buNone/>
              </a:pPr>
              <a:r>
                <a:rPr lang="en-US" sz="2500" b="1" dirty="0">
                  <a:solidFill>
                    <a:srgbClr val="464646"/>
                  </a:solidFill>
                  <a:latin typeface="League Spartan" panose="020B0604020202020204" charset="0"/>
                  <a:ea typeface="DM Sans Semi Bold" pitchFamily="34" charset="-122"/>
                  <a:cs typeface="DM Sans Semi Bold" pitchFamily="34" charset="-120"/>
                </a:rPr>
                <a:t>Confidence</a:t>
              </a:r>
              <a:endParaRPr lang="en-US" sz="2500" b="1" dirty="0">
                <a:latin typeface="League Spartan" panose="020B0604020202020204" charset="0"/>
              </a:endParaRPr>
            </a:p>
          </p:txBody>
        </p: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612EFAB4-1A89-0000-E5B2-8ECA7A6D22FA}"/>
              </a:ext>
            </a:extLst>
          </p:cNvPr>
          <p:cNvSpPr txBox="1"/>
          <p:nvPr/>
        </p:nvSpPr>
        <p:spPr>
          <a:xfrm>
            <a:off x="10891215" y="4790211"/>
            <a:ext cx="4653585" cy="20590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30" b="1" dirty="0">
                <a:solidFill>
                  <a:srgbClr val="464646"/>
                </a:solidFill>
                <a:latin typeface="League Spartan" panose="020B0604020202020204" charset="0"/>
                <a:ea typeface="Inter Medium" pitchFamily="34" charset="-122"/>
                <a:cs typeface="Inter Medium" pitchFamily="34" charset="-120"/>
              </a:rPr>
              <a:t>Calculates the probability that item B is purchased when item A is bought—revealing directional purchasing relationships</a:t>
            </a:r>
            <a:endParaRPr lang="en-US" sz="2130" b="1" dirty="0">
              <a:latin typeface="League Spartan" panose="020B0604020202020204" charset="0"/>
            </a:endParaRPr>
          </a:p>
          <a:p>
            <a:endParaRPr lang="en-IN" sz="2130" b="1" dirty="0">
              <a:latin typeface="League Spartan" panose="020B0604020202020204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2AA863A-9F06-6C9D-AB3B-C3371EB01E9A}"/>
              </a:ext>
            </a:extLst>
          </p:cNvPr>
          <p:cNvSpPr txBox="1"/>
          <p:nvPr/>
        </p:nvSpPr>
        <p:spPr>
          <a:xfrm>
            <a:off x="10920249" y="7611256"/>
            <a:ext cx="4653585" cy="20590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30" b="1" dirty="0">
                <a:solidFill>
                  <a:srgbClr val="464646"/>
                </a:solidFill>
                <a:latin typeface="League Spartan" panose="020B0604020202020204" charset="0"/>
                <a:ea typeface="Inter Medium" pitchFamily="34" charset="-122"/>
                <a:cs typeface="Inter Medium" pitchFamily="34" charset="-120"/>
              </a:rPr>
              <a:t>Quantifies association strength; lift &gt; 1 indicates positive correlation, meaning items are bought together more often than by chance</a:t>
            </a:r>
            <a:endParaRPr lang="en-US" sz="2130" b="1" dirty="0">
              <a:latin typeface="League Spartan" panose="020B0604020202020204" charset="0"/>
            </a:endParaRPr>
          </a:p>
          <a:p>
            <a:endParaRPr lang="en-IN" sz="2130" b="1" dirty="0">
              <a:latin typeface="League Spartan" panose="020B0604020202020204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247BD37-D714-78A4-B7E0-A397AFCDB591}"/>
              </a:ext>
            </a:extLst>
          </p:cNvPr>
          <p:cNvSpPr/>
          <p:nvPr/>
        </p:nvSpPr>
        <p:spPr>
          <a:xfrm>
            <a:off x="3191210" y="2180645"/>
            <a:ext cx="2362200" cy="2296095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Poppins" panose="00000500000000000000" pitchFamily="2" charset="0"/>
                <a:cs typeface="Poppins" panose="00000500000000000000" pitchFamily="2" charset="0"/>
              </a:rPr>
              <a:t>Support</a:t>
            </a:r>
            <a:endParaRPr lang="en-IN" sz="20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0992ED5-F67B-D1C3-70BE-B724EC5BACEC}"/>
              </a:ext>
            </a:extLst>
          </p:cNvPr>
          <p:cNvSpPr/>
          <p:nvPr/>
        </p:nvSpPr>
        <p:spPr>
          <a:xfrm>
            <a:off x="2010110" y="4671675"/>
            <a:ext cx="2362200" cy="229609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Poppins" panose="00000500000000000000" pitchFamily="2" charset="0"/>
                <a:cs typeface="Poppins" panose="00000500000000000000" pitchFamily="2" charset="0"/>
              </a:rPr>
              <a:t>Confidence</a:t>
            </a:r>
            <a:endParaRPr lang="en-IN" sz="20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F6E6A9D-A41F-7B3A-D005-FBC53B5D7935}"/>
              </a:ext>
            </a:extLst>
          </p:cNvPr>
          <p:cNvSpPr/>
          <p:nvPr/>
        </p:nvSpPr>
        <p:spPr>
          <a:xfrm>
            <a:off x="4619038" y="4662213"/>
            <a:ext cx="2362200" cy="229609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Poppins" panose="00000500000000000000" pitchFamily="2" charset="0"/>
                <a:cs typeface="Poppins" panose="00000500000000000000" pitchFamily="2" charset="0"/>
              </a:rPr>
              <a:t>Lift</a:t>
            </a:r>
            <a:endParaRPr lang="en-IN" sz="20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FFA411B9-D2FE-9B04-6FBC-B260A30395A9}"/>
              </a:ext>
            </a:extLst>
          </p:cNvPr>
          <p:cNvSpPr/>
          <p:nvPr/>
        </p:nvSpPr>
        <p:spPr>
          <a:xfrm>
            <a:off x="10571468" y="1201656"/>
            <a:ext cx="73018" cy="237496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DBC2AEA9-97AC-353B-0EE4-346DC9FAFDAE}"/>
              </a:ext>
            </a:extLst>
          </p:cNvPr>
          <p:cNvSpPr/>
          <p:nvPr/>
        </p:nvSpPr>
        <p:spPr>
          <a:xfrm>
            <a:off x="10586416" y="4130732"/>
            <a:ext cx="73018" cy="237496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B0821D3B-0815-CBF3-32B1-C5716A58AF99}"/>
              </a:ext>
            </a:extLst>
          </p:cNvPr>
          <p:cNvSpPr/>
          <p:nvPr/>
        </p:nvSpPr>
        <p:spPr>
          <a:xfrm>
            <a:off x="10571467" y="7061076"/>
            <a:ext cx="73018" cy="237496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488423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500" advClick="0" advTm="4000">
        <p159:morph option="byObject"/>
      </p:transition>
    </mc:Choice>
    <mc:Fallback xmlns="">
      <p:transition spd="slow" advClick="0" advTm="400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9"/>
          <p:cNvSpPr txBox="1"/>
          <p:nvPr/>
        </p:nvSpPr>
        <p:spPr>
          <a:xfrm>
            <a:off x="152400" y="-135907"/>
            <a:ext cx="11049000" cy="8502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431"/>
              </a:lnSpc>
            </a:pPr>
            <a:r>
              <a:rPr lang="en-US" sz="3800" dirty="0">
                <a:solidFill>
                  <a:srgbClr val="004AAD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Product Bundling (</a:t>
            </a:r>
            <a:r>
              <a:rPr lang="en-US" sz="3800" dirty="0" err="1">
                <a:solidFill>
                  <a:srgbClr val="004AAD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Apriori</a:t>
            </a:r>
            <a:r>
              <a:rPr lang="en-US" sz="3800" dirty="0">
                <a:solidFill>
                  <a:srgbClr val="004AAD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7BD6438-2007-4922-72F8-17A4CD0BA6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45688" y="1181100"/>
            <a:ext cx="15996623" cy="8920663"/>
          </a:xfrm>
          <a:prstGeom prst="rect">
            <a:avLst/>
          </a:prstGeom>
        </p:spPr>
      </p:pic>
      <p:grpSp>
        <p:nvGrpSpPr>
          <p:cNvPr id="8" name="Group 3">
            <a:extLst>
              <a:ext uri="{FF2B5EF4-FFF2-40B4-BE49-F238E27FC236}">
                <a16:creationId xmlns:a16="http://schemas.microsoft.com/office/drawing/2014/main" id="{C9342097-9EA3-8581-F983-743300830570}"/>
              </a:ext>
            </a:extLst>
          </p:cNvPr>
          <p:cNvGrpSpPr/>
          <p:nvPr/>
        </p:nvGrpSpPr>
        <p:grpSpPr>
          <a:xfrm>
            <a:off x="0" y="715958"/>
            <a:ext cx="18288000" cy="120833"/>
            <a:chOff x="0" y="0"/>
            <a:chExt cx="662281" cy="68570"/>
          </a:xfrm>
        </p:grpSpPr>
        <p:sp>
          <p:nvSpPr>
            <p:cNvPr id="15" name="Freeform 4">
              <a:extLst>
                <a:ext uri="{FF2B5EF4-FFF2-40B4-BE49-F238E27FC236}">
                  <a16:creationId xmlns:a16="http://schemas.microsoft.com/office/drawing/2014/main" id="{AC1EBCA6-7392-8CDF-149F-5A6556BE4DAB}"/>
                </a:ext>
              </a:extLst>
            </p:cNvPr>
            <p:cNvSpPr/>
            <p:nvPr/>
          </p:nvSpPr>
          <p:spPr>
            <a:xfrm>
              <a:off x="0" y="0"/>
              <a:ext cx="662281" cy="68570"/>
            </a:xfrm>
            <a:custGeom>
              <a:avLst/>
              <a:gdLst/>
              <a:ahLst/>
              <a:cxnLst/>
              <a:rect l="l" t="t" r="r" b="b"/>
              <a:pathLst>
                <a:path w="662281" h="68570">
                  <a:moveTo>
                    <a:pt x="0" y="0"/>
                  </a:moveTo>
                  <a:lnTo>
                    <a:pt x="662281" y="0"/>
                  </a:lnTo>
                  <a:lnTo>
                    <a:pt x="662281" y="68570"/>
                  </a:lnTo>
                  <a:lnTo>
                    <a:pt x="0" y="6857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16" name="TextBox 5">
              <a:extLst>
                <a:ext uri="{FF2B5EF4-FFF2-40B4-BE49-F238E27FC236}">
                  <a16:creationId xmlns:a16="http://schemas.microsoft.com/office/drawing/2014/main" id="{45715637-7678-4D60-12E0-F0F7DB9468A9}"/>
                </a:ext>
              </a:extLst>
            </p:cNvPr>
            <p:cNvSpPr txBox="1"/>
            <p:nvPr/>
          </p:nvSpPr>
          <p:spPr>
            <a:xfrm>
              <a:off x="0" y="-47625"/>
              <a:ext cx="662281" cy="1161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500" advClick="0" advTm="4000">
        <p159:morph option="byObject"/>
      </p:transition>
    </mc:Choice>
    <mc:Fallback xmlns="">
      <p:transition spd="slow" advClick="0" advTm="400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4B1A88-660A-0485-757F-DBB9D864EC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50EE5E0B-CC06-742E-3EA0-47D3A319E65A}"/>
              </a:ext>
            </a:extLst>
          </p:cNvPr>
          <p:cNvSpPr/>
          <p:nvPr/>
        </p:nvSpPr>
        <p:spPr>
          <a:xfrm>
            <a:off x="0" y="-22123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75A0C6C7-88DA-D219-5CBE-FC997EA9FEF7}"/>
              </a:ext>
            </a:extLst>
          </p:cNvPr>
          <p:cNvGrpSpPr/>
          <p:nvPr/>
        </p:nvGrpSpPr>
        <p:grpSpPr>
          <a:xfrm>
            <a:off x="609600" y="9117094"/>
            <a:ext cx="8534400" cy="204756"/>
            <a:chOff x="0" y="0"/>
            <a:chExt cx="662281" cy="68570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B6FBA8DE-F077-3EBB-AF73-3389ECD8D416}"/>
                </a:ext>
              </a:extLst>
            </p:cNvPr>
            <p:cNvSpPr/>
            <p:nvPr/>
          </p:nvSpPr>
          <p:spPr>
            <a:xfrm>
              <a:off x="0" y="0"/>
              <a:ext cx="662281" cy="68570"/>
            </a:xfrm>
            <a:custGeom>
              <a:avLst/>
              <a:gdLst/>
              <a:ahLst/>
              <a:cxnLst/>
              <a:rect l="l" t="t" r="r" b="b"/>
              <a:pathLst>
                <a:path w="662281" h="68570">
                  <a:moveTo>
                    <a:pt x="0" y="0"/>
                  </a:moveTo>
                  <a:lnTo>
                    <a:pt x="662281" y="0"/>
                  </a:lnTo>
                  <a:lnTo>
                    <a:pt x="662281" y="68570"/>
                  </a:lnTo>
                  <a:lnTo>
                    <a:pt x="0" y="6857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4DE8D4D5-74AB-8364-C96A-016B04758095}"/>
                </a:ext>
              </a:extLst>
            </p:cNvPr>
            <p:cNvSpPr txBox="1"/>
            <p:nvPr/>
          </p:nvSpPr>
          <p:spPr>
            <a:xfrm>
              <a:off x="0" y="-47625"/>
              <a:ext cx="662281" cy="1161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TextBox 12">
            <a:extLst>
              <a:ext uri="{FF2B5EF4-FFF2-40B4-BE49-F238E27FC236}">
                <a16:creationId xmlns:a16="http://schemas.microsoft.com/office/drawing/2014/main" id="{88A66285-E3CD-4AA2-810A-B0BFB17D9C0D}"/>
              </a:ext>
            </a:extLst>
          </p:cNvPr>
          <p:cNvSpPr txBox="1"/>
          <p:nvPr/>
        </p:nvSpPr>
        <p:spPr>
          <a:xfrm>
            <a:off x="242049" y="160229"/>
            <a:ext cx="11797551" cy="5847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US" sz="3800" b="1" dirty="0">
                <a:solidFill>
                  <a:srgbClr val="004AAD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Product Bundling (</a:t>
            </a:r>
            <a:r>
              <a:rPr lang="en-US" sz="3800" b="1" dirty="0" err="1">
                <a:solidFill>
                  <a:srgbClr val="004AAD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Apriori</a:t>
            </a:r>
            <a:r>
              <a:rPr lang="en-US" sz="3800" b="1" dirty="0">
                <a:solidFill>
                  <a:srgbClr val="004AAD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) Insights</a:t>
            </a:r>
          </a:p>
        </p:txBody>
      </p:sp>
      <p:sp>
        <p:nvSpPr>
          <p:cNvPr id="6" name="TextBox 15">
            <a:extLst>
              <a:ext uri="{FF2B5EF4-FFF2-40B4-BE49-F238E27FC236}">
                <a16:creationId xmlns:a16="http://schemas.microsoft.com/office/drawing/2014/main" id="{CEF26FE7-0C1A-5205-9658-D2B25D10257D}"/>
              </a:ext>
            </a:extLst>
          </p:cNvPr>
          <p:cNvSpPr txBox="1"/>
          <p:nvPr/>
        </p:nvSpPr>
        <p:spPr>
          <a:xfrm>
            <a:off x="609600" y="2347505"/>
            <a:ext cx="5930151" cy="69743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 eaLnBrk="0" fontAlgn="base" hangingPunct="0">
              <a:lnSpc>
                <a:spcPts val="2976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sz="3000" b="1" dirty="0">
                <a:latin typeface="Poppins" panose="00000500000000000000" pitchFamily="2" charset="0"/>
                <a:cs typeface="Poppins" panose="00000500000000000000" pitchFamily="2" charset="0"/>
                <a:sym typeface="Poppins"/>
              </a:rPr>
              <a:t> Findings:</a:t>
            </a:r>
          </a:p>
          <a:p>
            <a:endParaRPr lang="en-US" sz="3200" b="1" dirty="0"/>
          </a:p>
          <a:p>
            <a:pPr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sz="2200" dirty="0">
                <a:latin typeface="Poppins" panose="00000500000000000000" pitchFamily="2" charset="0"/>
                <a:cs typeface="Poppins" panose="00000500000000000000" pitchFamily="2" charset="0"/>
              </a:rPr>
              <a:t>10 Strong association rules identified.</a:t>
            </a:r>
          </a:p>
          <a:p>
            <a:pPr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sz="2200" dirty="0">
                <a:latin typeface="Poppins" panose="00000500000000000000" pitchFamily="2" charset="0"/>
                <a:cs typeface="Poppins" panose="00000500000000000000" pitchFamily="2" charset="0"/>
              </a:rPr>
              <a:t>Max Lift : 20.31 (Very strong product affinity)</a:t>
            </a:r>
          </a:p>
          <a:p>
            <a:pPr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sz="2200" dirty="0">
                <a:latin typeface="Poppins" panose="00000500000000000000" pitchFamily="2" charset="0"/>
                <a:cs typeface="Poppins" panose="00000500000000000000" pitchFamily="2" charset="0"/>
              </a:rPr>
              <a:t> Average confidence: 42% </a:t>
            </a:r>
          </a:p>
          <a:p>
            <a:pPr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sz="2200" dirty="0">
                <a:latin typeface="Poppins" panose="00000500000000000000" pitchFamily="2" charset="0"/>
                <a:cs typeface="Poppins" panose="00000500000000000000" pitchFamily="2" charset="0"/>
              </a:rPr>
              <a:t> Lunch bag variance shows strong bundling potential.</a:t>
            </a: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en-US" sz="22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342900" indent="-3429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sz="2200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>
              <a:spcBef>
                <a:spcPct val="0"/>
              </a:spcBef>
            </a:pPr>
            <a:endParaRPr lang="en-US" sz="2125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>
              <a:spcBef>
                <a:spcPct val="0"/>
              </a:spcBef>
            </a:pPr>
            <a:endParaRPr lang="en-US" sz="2125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>
              <a:lnSpc>
                <a:spcPts val="2976"/>
              </a:lnSpc>
              <a:spcBef>
                <a:spcPct val="0"/>
              </a:spcBef>
            </a:pPr>
            <a:endParaRPr lang="en-US" sz="2125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558C9119-E830-0D86-EA63-9E5EDEF1C0AE}"/>
              </a:ext>
            </a:extLst>
          </p:cNvPr>
          <p:cNvGrpSpPr/>
          <p:nvPr/>
        </p:nvGrpSpPr>
        <p:grpSpPr>
          <a:xfrm>
            <a:off x="0" y="715958"/>
            <a:ext cx="18288000" cy="120833"/>
            <a:chOff x="0" y="0"/>
            <a:chExt cx="662281" cy="68570"/>
          </a:xfrm>
        </p:grpSpPr>
        <p:sp>
          <p:nvSpPr>
            <p:cNvPr id="17" name="Freeform 4">
              <a:extLst>
                <a:ext uri="{FF2B5EF4-FFF2-40B4-BE49-F238E27FC236}">
                  <a16:creationId xmlns:a16="http://schemas.microsoft.com/office/drawing/2014/main" id="{764E1D3A-817F-BA29-969A-AFEA9D05F47E}"/>
                </a:ext>
              </a:extLst>
            </p:cNvPr>
            <p:cNvSpPr/>
            <p:nvPr/>
          </p:nvSpPr>
          <p:spPr>
            <a:xfrm>
              <a:off x="0" y="0"/>
              <a:ext cx="662281" cy="68570"/>
            </a:xfrm>
            <a:custGeom>
              <a:avLst/>
              <a:gdLst/>
              <a:ahLst/>
              <a:cxnLst/>
              <a:rect l="l" t="t" r="r" b="b"/>
              <a:pathLst>
                <a:path w="662281" h="68570">
                  <a:moveTo>
                    <a:pt x="0" y="0"/>
                  </a:moveTo>
                  <a:lnTo>
                    <a:pt x="662281" y="0"/>
                  </a:lnTo>
                  <a:lnTo>
                    <a:pt x="662281" y="68570"/>
                  </a:lnTo>
                  <a:lnTo>
                    <a:pt x="0" y="6857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18" name="TextBox 5">
              <a:extLst>
                <a:ext uri="{FF2B5EF4-FFF2-40B4-BE49-F238E27FC236}">
                  <a16:creationId xmlns:a16="http://schemas.microsoft.com/office/drawing/2014/main" id="{3D2AACBE-A481-95CF-3851-2EED51DEF295}"/>
                </a:ext>
              </a:extLst>
            </p:cNvPr>
            <p:cNvSpPr txBox="1"/>
            <p:nvPr/>
          </p:nvSpPr>
          <p:spPr>
            <a:xfrm>
              <a:off x="0" y="-47625"/>
              <a:ext cx="662281" cy="1161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10">
            <a:extLst>
              <a:ext uri="{FF2B5EF4-FFF2-40B4-BE49-F238E27FC236}">
                <a16:creationId xmlns:a16="http://schemas.microsoft.com/office/drawing/2014/main" id="{E9DFF152-30E2-87E8-A84F-7CF637365B46}"/>
              </a:ext>
            </a:extLst>
          </p:cNvPr>
          <p:cNvGrpSpPr/>
          <p:nvPr/>
        </p:nvGrpSpPr>
        <p:grpSpPr>
          <a:xfrm>
            <a:off x="10972800" y="1100893"/>
            <a:ext cx="6990015" cy="8674100"/>
            <a:chOff x="0" y="0"/>
            <a:chExt cx="1840992" cy="2284537"/>
          </a:xfrm>
        </p:grpSpPr>
        <p:sp>
          <p:nvSpPr>
            <p:cNvPr id="10" name="Freeform 11">
              <a:extLst>
                <a:ext uri="{FF2B5EF4-FFF2-40B4-BE49-F238E27FC236}">
                  <a16:creationId xmlns:a16="http://schemas.microsoft.com/office/drawing/2014/main" id="{A7B65401-7CFC-CE83-AF35-99B55E1CE818}"/>
                </a:ext>
              </a:extLst>
            </p:cNvPr>
            <p:cNvSpPr/>
            <p:nvPr/>
          </p:nvSpPr>
          <p:spPr>
            <a:xfrm>
              <a:off x="0" y="0"/>
              <a:ext cx="1840992" cy="2284537"/>
            </a:xfrm>
            <a:custGeom>
              <a:avLst/>
              <a:gdLst/>
              <a:ahLst/>
              <a:cxnLst/>
              <a:rect l="l" t="t" r="r" b="b"/>
              <a:pathLst>
                <a:path w="1840992" h="2284537">
                  <a:moveTo>
                    <a:pt x="56486" y="0"/>
                  </a:moveTo>
                  <a:lnTo>
                    <a:pt x="1784506" y="0"/>
                  </a:lnTo>
                  <a:cubicBezTo>
                    <a:pt x="1799487" y="0"/>
                    <a:pt x="1813854" y="5951"/>
                    <a:pt x="1824447" y="16544"/>
                  </a:cubicBezTo>
                  <a:cubicBezTo>
                    <a:pt x="1835041" y="27138"/>
                    <a:pt x="1840992" y="41505"/>
                    <a:pt x="1840992" y="56486"/>
                  </a:cubicBezTo>
                  <a:lnTo>
                    <a:pt x="1840992" y="2228051"/>
                  </a:lnTo>
                  <a:cubicBezTo>
                    <a:pt x="1840992" y="2243032"/>
                    <a:pt x="1835041" y="2257399"/>
                    <a:pt x="1824447" y="2267992"/>
                  </a:cubicBezTo>
                  <a:cubicBezTo>
                    <a:pt x="1813854" y="2278586"/>
                    <a:pt x="1799487" y="2284537"/>
                    <a:pt x="1784506" y="2284537"/>
                  </a:cubicBezTo>
                  <a:lnTo>
                    <a:pt x="56486" y="2284537"/>
                  </a:lnTo>
                  <a:cubicBezTo>
                    <a:pt x="41505" y="2284537"/>
                    <a:pt x="27138" y="2278586"/>
                    <a:pt x="16544" y="2267992"/>
                  </a:cubicBezTo>
                  <a:cubicBezTo>
                    <a:pt x="5951" y="2257399"/>
                    <a:pt x="0" y="2243032"/>
                    <a:pt x="0" y="2228051"/>
                  </a:cubicBezTo>
                  <a:lnTo>
                    <a:pt x="0" y="56486"/>
                  </a:lnTo>
                  <a:cubicBezTo>
                    <a:pt x="0" y="41505"/>
                    <a:pt x="5951" y="27138"/>
                    <a:pt x="16544" y="16544"/>
                  </a:cubicBezTo>
                  <a:cubicBezTo>
                    <a:pt x="27138" y="5951"/>
                    <a:pt x="41505" y="0"/>
                    <a:pt x="56486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11" name="TextBox 12">
              <a:extLst>
                <a:ext uri="{FF2B5EF4-FFF2-40B4-BE49-F238E27FC236}">
                  <a16:creationId xmlns:a16="http://schemas.microsoft.com/office/drawing/2014/main" id="{BC7646C5-DA06-B78B-5799-77DBA1159CA9}"/>
                </a:ext>
              </a:extLst>
            </p:cNvPr>
            <p:cNvSpPr txBox="1"/>
            <p:nvPr/>
          </p:nvSpPr>
          <p:spPr>
            <a:xfrm>
              <a:off x="0" y="-47625"/>
              <a:ext cx="1840992" cy="23321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Rectangle 6">
            <a:extLst>
              <a:ext uri="{FF2B5EF4-FFF2-40B4-BE49-F238E27FC236}">
                <a16:creationId xmlns:a16="http://schemas.microsoft.com/office/drawing/2014/main" id="{099547CE-7387-CF59-D9A4-CD94D11794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67408" y="2265428"/>
            <a:ext cx="6858000" cy="24911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lang="en-US" altLang="en-US" sz="30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Strategic</a:t>
            </a:r>
            <a:r>
              <a:rPr kumimoji="0" lang="en-US" altLang="en-US" sz="3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Interpretation :</a:t>
            </a:r>
            <a:endParaRPr lang="en-US" altLang="en-US" sz="3000" dirty="0">
              <a:solidFill>
                <a:schemeClr val="bg1"/>
              </a:solidFill>
              <a:latin typeface="Arial" panose="020B0604020202020204" pitchFamily="34" charset="0"/>
              <a:cs typeface="Poppins" panose="00000500000000000000" pitchFamily="2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3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2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 High lift values confirm predictable cross-     selling behavior that can be operationalized through structured bundle pricing.</a:t>
            </a:r>
            <a:endParaRPr kumimoji="0" lang="en-US" altLang="en-US" sz="220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1BEEEE-84BF-6352-65D3-258330359405}"/>
              </a:ext>
            </a:extLst>
          </p:cNvPr>
          <p:cNvSpPr txBox="1"/>
          <p:nvPr/>
        </p:nvSpPr>
        <p:spPr>
          <a:xfrm>
            <a:off x="11267408" y="5437943"/>
            <a:ext cx="5791200" cy="24442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30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Statement:</a:t>
            </a:r>
          </a:p>
          <a:p>
            <a:endParaRPr lang="en-US" sz="3000" b="1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13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Bundling high-affinity products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13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Presents an immediate, scalable revenue optimization opportunity.</a:t>
            </a:r>
            <a:endParaRPr lang="en-IN" sz="2130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06782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500" advClick="0" advTm="4000">
        <p159:morph option="byObject"/>
      </p:transition>
    </mc:Choice>
    <mc:Fallback xmlns="">
      <p:transition spd="slow" advClick="0" advTm="400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9" name="TextBox 9"/>
          <p:cNvSpPr txBox="1"/>
          <p:nvPr/>
        </p:nvSpPr>
        <p:spPr>
          <a:xfrm>
            <a:off x="304800" y="-62837"/>
            <a:ext cx="12573000" cy="8579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431"/>
              </a:lnSpc>
            </a:pPr>
            <a:r>
              <a:rPr lang="en-US" sz="3800" b="1" dirty="0">
                <a:solidFill>
                  <a:srgbClr val="004AAD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Customer Retention And Value Analysis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E420602E-1627-D208-5D86-17D51D0F37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0439" y="1266028"/>
            <a:ext cx="16027122" cy="8508333"/>
          </a:xfrm>
          <a:prstGeom prst="rect">
            <a:avLst/>
          </a:prstGeom>
        </p:spPr>
      </p:pic>
      <p:grpSp>
        <p:nvGrpSpPr>
          <p:cNvPr id="30" name="Group 3">
            <a:extLst>
              <a:ext uri="{FF2B5EF4-FFF2-40B4-BE49-F238E27FC236}">
                <a16:creationId xmlns:a16="http://schemas.microsoft.com/office/drawing/2014/main" id="{B82F4197-4539-34E5-DCA7-4A1F85FC30BE}"/>
              </a:ext>
            </a:extLst>
          </p:cNvPr>
          <p:cNvGrpSpPr/>
          <p:nvPr/>
        </p:nvGrpSpPr>
        <p:grpSpPr>
          <a:xfrm>
            <a:off x="0" y="715958"/>
            <a:ext cx="18288000" cy="120833"/>
            <a:chOff x="0" y="0"/>
            <a:chExt cx="662281" cy="68570"/>
          </a:xfrm>
        </p:grpSpPr>
        <p:sp>
          <p:nvSpPr>
            <p:cNvPr id="31" name="Freeform 4">
              <a:extLst>
                <a:ext uri="{FF2B5EF4-FFF2-40B4-BE49-F238E27FC236}">
                  <a16:creationId xmlns:a16="http://schemas.microsoft.com/office/drawing/2014/main" id="{82F45F8D-868D-1898-3651-20854EDA2469}"/>
                </a:ext>
              </a:extLst>
            </p:cNvPr>
            <p:cNvSpPr/>
            <p:nvPr/>
          </p:nvSpPr>
          <p:spPr>
            <a:xfrm>
              <a:off x="0" y="0"/>
              <a:ext cx="662281" cy="68570"/>
            </a:xfrm>
            <a:custGeom>
              <a:avLst/>
              <a:gdLst/>
              <a:ahLst/>
              <a:cxnLst/>
              <a:rect l="l" t="t" r="r" b="b"/>
              <a:pathLst>
                <a:path w="662281" h="68570">
                  <a:moveTo>
                    <a:pt x="0" y="0"/>
                  </a:moveTo>
                  <a:lnTo>
                    <a:pt x="662281" y="0"/>
                  </a:lnTo>
                  <a:lnTo>
                    <a:pt x="662281" y="68570"/>
                  </a:lnTo>
                  <a:lnTo>
                    <a:pt x="0" y="6857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32" name="TextBox 5">
              <a:extLst>
                <a:ext uri="{FF2B5EF4-FFF2-40B4-BE49-F238E27FC236}">
                  <a16:creationId xmlns:a16="http://schemas.microsoft.com/office/drawing/2014/main" id="{3D814432-873B-D4C8-88EA-DA25F669A4CD}"/>
                </a:ext>
              </a:extLst>
            </p:cNvPr>
            <p:cNvSpPr txBox="1"/>
            <p:nvPr/>
          </p:nvSpPr>
          <p:spPr>
            <a:xfrm>
              <a:off x="0" y="-47625"/>
              <a:ext cx="662281" cy="1161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500" advClick="0" advTm="4000">
        <p159:morph option="byObject"/>
      </p:transition>
    </mc:Choice>
    <mc:Fallback xmlns="">
      <p:transition spd="slow" advClick="0" advTm="400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F8D2CA-3620-EA9F-7E5B-A68E897CDF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39876395-7358-7D9E-9DF6-5FDEB51D8A55}"/>
              </a:ext>
            </a:extLst>
          </p:cNvPr>
          <p:cNvSpPr/>
          <p:nvPr/>
        </p:nvSpPr>
        <p:spPr>
          <a:xfrm>
            <a:off x="0" y="-22123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25F55F61-0610-9FE9-4AEE-623F27B50B2E}"/>
              </a:ext>
            </a:extLst>
          </p:cNvPr>
          <p:cNvGrpSpPr/>
          <p:nvPr/>
        </p:nvGrpSpPr>
        <p:grpSpPr>
          <a:xfrm flipV="1">
            <a:off x="9382125" y="8937800"/>
            <a:ext cx="8137819" cy="204757"/>
            <a:chOff x="0" y="0"/>
            <a:chExt cx="662281" cy="68570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3F57BEC5-467D-4243-908A-B13712CF4129}"/>
                </a:ext>
              </a:extLst>
            </p:cNvPr>
            <p:cNvSpPr/>
            <p:nvPr/>
          </p:nvSpPr>
          <p:spPr>
            <a:xfrm>
              <a:off x="0" y="0"/>
              <a:ext cx="662281" cy="68570"/>
            </a:xfrm>
            <a:custGeom>
              <a:avLst/>
              <a:gdLst/>
              <a:ahLst/>
              <a:cxnLst/>
              <a:rect l="l" t="t" r="r" b="b"/>
              <a:pathLst>
                <a:path w="662281" h="68570">
                  <a:moveTo>
                    <a:pt x="0" y="0"/>
                  </a:moveTo>
                  <a:lnTo>
                    <a:pt x="662281" y="0"/>
                  </a:lnTo>
                  <a:lnTo>
                    <a:pt x="662281" y="68570"/>
                  </a:lnTo>
                  <a:lnTo>
                    <a:pt x="0" y="6857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55E041C0-9B58-8C32-41BB-659CC27D4B98}"/>
                </a:ext>
              </a:extLst>
            </p:cNvPr>
            <p:cNvSpPr txBox="1"/>
            <p:nvPr/>
          </p:nvSpPr>
          <p:spPr>
            <a:xfrm>
              <a:off x="0" y="-47625"/>
              <a:ext cx="662281" cy="1161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TextBox 12">
            <a:extLst>
              <a:ext uri="{FF2B5EF4-FFF2-40B4-BE49-F238E27FC236}">
                <a16:creationId xmlns:a16="http://schemas.microsoft.com/office/drawing/2014/main" id="{95CF4377-DFA1-324A-A61F-2BEF1E597C85}"/>
              </a:ext>
            </a:extLst>
          </p:cNvPr>
          <p:cNvSpPr txBox="1"/>
          <p:nvPr/>
        </p:nvSpPr>
        <p:spPr>
          <a:xfrm>
            <a:off x="242049" y="160229"/>
            <a:ext cx="13778751" cy="5847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US" sz="3800" b="1" dirty="0">
                <a:solidFill>
                  <a:srgbClr val="004AAD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Customer Retention And Value Analysis</a:t>
            </a:r>
          </a:p>
        </p:txBody>
      </p:sp>
      <p:sp>
        <p:nvSpPr>
          <p:cNvPr id="14" name="Rectangle 6">
            <a:extLst>
              <a:ext uri="{FF2B5EF4-FFF2-40B4-BE49-F238E27FC236}">
                <a16:creationId xmlns:a16="http://schemas.microsoft.com/office/drawing/2014/main" id="{FAA49631-497D-28FF-701B-36DAE0D596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82125" y="2205829"/>
            <a:ext cx="6858000" cy="1983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lang="en-US" altLang="en-US" sz="3000" b="1" dirty="0">
                <a:latin typeface="Poppins" panose="00000500000000000000" pitchFamily="2" charset="0"/>
                <a:cs typeface="Poppins" panose="00000500000000000000" pitchFamily="2" charset="0"/>
              </a:rPr>
              <a:t> Strategic</a:t>
            </a:r>
            <a:r>
              <a:rPr kumimoji="0" lang="en-US" altLang="en-US" sz="3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Insights:</a:t>
            </a:r>
            <a:endParaRPr lang="en-US" altLang="en-US" sz="3000" dirty="0">
              <a:latin typeface="Arial" panose="020B0604020202020204" pitchFamily="34" charset="0"/>
              <a:cs typeface="Poppins" panose="00000500000000000000" pitchFamily="2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3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200" dirty="0">
                <a:latin typeface="Poppins" panose="00000500000000000000" pitchFamily="2" charset="0"/>
                <a:cs typeface="Poppins" panose="00000500000000000000" pitchFamily="2" charset="0"/>
              </a:rPr>
              <a:t> Revenue stability is primarily driven by repeat customers rather than one-time buyers.</a:t>
            </a:r>
            <a:endParaRPr kumimoji="0" lang="en-US" altLang="en-US" sz="22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94B36A01-1949-09D5-D59A-061431FA6D02}"/>
              </a:ext>
            </a:extLst>
          </p:cNvPr>
          <p:cNvGrpSpPr/>
          <p:nvPr/>
        </p:nvGrpSpPr>
        <p:grpSpPr>
          <a:xfrm>
            <a:off x="0" y="715958"/>
            <a:ext cx="18288000" cy="120833"/>
            <a:chOff x="0" y="0"/>
            <a:chExt cx="662281" cy="68570"/>
          </a:xfrm>
        </p:grpSpPr>
        <p:sp>
          <p:nvSpPr>
            <p:cNvPr id="17" name="Freeform 4">
              <a:extLst>
                <a:ext uri="{FF2B5EF4-FFF2-40B4-BE49-F238E27FC236}">
                  <a16:creationId xmlns:a16="http://schemas.microsoft.com/office/drawing/2014/main" id="{C4A76B5F-9382-B3CF-F85C-1E7EEF3753CE}"/>
                </a:ext>
              </a:extLst>
            </p:cNvPr>
            <p:cNvSpPr/>
            <p:nvPr/>
          </p:nvSpPr>
          <p:spPr>
            <a:xfrm>
              <a:off x="0" y="0"/>
              <a:ext cx="662281" cy="68570"/>
            </a:xfrm>
            <a:custGeom>
              <a:avLst/>
              <a:gdLst/>
              <a:ahLst/>
              <a:cxnLst/>
              <a:rect l="l" t="t" r="r" b="b"/>
              <a:pathLst>
                <a:path w="662281" h="68570">
                  <a:moveTo>
                    <a:pt x="0" y="0"/>
                  </a:moveTo>
                  <a:lnTo>
                    <a:pt x="662281" y="0"/>
                  </a:lnTo>
                  <a:lnTo>
                    <a:pt x="662281" y="68570"/>
                  </a:lnTo>
                  <a:lnTo>
                    <a:pt x="0" y="6857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18" name="TextBox 5">
              <a:extLst>
                <a:ext uri="{FF2B5EF4-FFF2-40B4-BE49-F238E27FC236}">
                  <a16:creationId xmlns:a16="http://schemas.microsoft.com/office/drawing/2014/main" id="{39B7447E-0ADB-8291-2CF2-7FF3E857313E}"/>
                </a:ext>
              </a:extLst>
            </p:cNvPr>
            <p:cNvSpPr txBox="1"/>
            <p:nvPr/>
          </p:nvSpPr>
          <p:spPr>
            <a:xfrm>
              <a:off x="0" y="-47625"/>
              <a:ext cx="662281" cy="1161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67DCC074-0B7B-62D4-1620-7E95DD423C44}"/>
              </a:ext>
            </a:extLst>
          </p:cNvPr>
          <p:cNvSpPr txBox="1"/>
          <p:nvPr/>
        </p:nvSpPr>
        <p:spPr>
          <a:xfrm>
            <a:off x="9386887" y="5121377"/>
            <a:ext cx="5791200" cy="24442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3000" b="1" dirty="0">
                <a:latin typeface="Poppins" panose="00000500000000000000" pitchFamily="2" charset="0"/>
                <a:cs typeface="Poppins" panose="00000500000000000000" pitchFamily="2" charset="0"/>
              </a:rPr>
              <a:t>Business Implication:</a:t>
            </a:r>
          </a:p>
          <a:p>
            <a:endParaRPr lang="en-US" sz="3000" b="1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130" dirty="0">
                <a:latin typeface="Poppins" panose="00000500000000000000" pitchFamily="2" charset="0"/>
                <a:cs typeface="Poppins" panose="00000500000000000000" pitchFamily="2" charset="0"/>
              </a:rPr>
              <a:t>Retention-led growth strategy may yield higher ROI than aggressive acquisition expansion.</a:t>
            </a:r>
          </a:p>
        </p:txBody>
      </p:sp>
      <p:grpSp>
        <p:nvGrpSpPr>
          <p:cNvPr id="8" name="Group 10">
            <a:extLst>
              <a:ext uri="{FF2B5EF4-FFF2-40B4-BE49-F238E27FC236}">
                <a16:creationId xmlns:a16="http://schemas.microsoft.com/office/drawing/2014/main" id="{86D964DC-342A-E0C2-6FF2-FB88DE3AC624}"/>
              </a:ext>
            </a:extLst>
          </p:cNvPr>
          <p:cNvGrpSpPr/>
          <p:nvPr/>
        </p:nvGrpSpPr>
        <p:grpSpPr>
          <a:xfrm>
            <a:off x="344235" y="1127816"/>
            <a:ext cx="6990015" cy="8674100"/>
            <a:chOff x="0" y="0"/>
            <a:chExt cx="1840992" cy="2284537"/>
          </a:xfrm>
        </p:grpSpPr>
        <p:sp>
          <p:nvSpPr>
            <p:cNvPr id="9" name="Freeform 11">
              <a:extLst>
                <a:ext uri="{FF2B5EF4-FFF2-40B4-BE49-F238E27FC236}">
                  <a16:creationId xmlns:a16="http://schemas.microsoft.com/office/drawing/2014/main" id="{8F786454-2D7D-988F-778B-3F4BDBFEB752}"/>
                </a:ext>
              </a:extLst>
            </p:cNvPr>
            <p:cNvSpPr/>
            <p:nvPr/>
          </p:nvSpPr>
          <p:spPr>
            <a:xfrm>
              <a:off x="0" y="0"/>
              <a:ext cx="1840992" cy="2284537"/>
            </a:xfrm>
            <a:custGeom>
              <a:avLst/>
              <a:gdLst/>
              <a:ahLst/>
              <a:cxnLst/>
              <a:rect l="l" t="t" r="r" b="b"/>
              <a:pathLst>
                <a:path w="1840992" h="2284537">
                  <a:moveTo>
                    <a:pt x="56486" y="0"/>
                  </a:moveTo>
                  <a:lnTo>
                    <a:pt x="1784506" y="0"/>
                  </a:lnTo>
                  <a:cubicBezTo>
                    <a:pt x="1799487" y="0"/>
                    <a:pt x="1813854" y="5951"/>
                    <a:pt x="1824447" y="16544"/>
                  </a:cubicBezTo>
                  <a:cubicBezTo>
                    <a:pt x="1835041" y="27138"/>
                    <a:pt x="1840992" y="41505"/>
                    <a:pt x="1840992" y="56486"/>
                  </a:cubicBezTo>
                  <a:lnTo>
                    <a:pt x="1840992" y="2228051"/>
                  </a:lnTo>
                  <a:cubicBezTo>
                    <a:pt x="1840992" y="2243032"/>
                    <a:pt x="1835041" y="2257399"/>
                    <a:pt x="1824447" y="2267992"/>
                  </a:cubicBezTo>
                  <a:cubicBezTo>
                    <a:pt x="1813854" y="2278586"/>
                    <a:pt x="1799487" y="2284537"/>
                    <a:pt x="1784506" y="2284537"/>
                  </a:cubicBezTo>
                  <a:lnTo>
                    <a:pt x="56486" y="2284537"/>
                  </a:lnTo>
                  <a:cubicBezTo>
                    <a:pt x="41505" y="2284537"/>
                    <a:pt x="27138" y="2278586"/>
                    <a:pt x="16544" y="2267992"/>
                  </a:cubicBezTo>
                  <a:cubicBezTo>
                    <a:pt x="5951" y="2257399"/>
                    <a:pt x="0" y="2243032"/>
                    <a:pt x="0" y="2228051"/>
                  </a:cubicBezTo>
                  <a:lnTo>
                    <a:pt x="0" y="56486"/>
                  </a:lnTo>
                  <a:cubicBezTo>
                    <a:pt x="0" y="41505"/>
                    <a:pt x="5951" y="27138"/>
                    <a:pt x="16544" y="16544"/>
                  </a:cubicBezTo>
                  <a:cubicBezTo>
                    <a:pt x="27138" y="5951"/>
                    <a:pt x="41505" y="0"/>
                    <a:pt x="56486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10" name="TextBox 12">
              <a:extLst>
                <a:ext uri="{FF2B5EF4-FFF2-40B4-BE49-F238E27FC236}">
                  <a16:creationId xmlns:a16="http://schemas.microsoft.com/office/drawing/2014/main" id="{36DC54A3-0A09-ABA6-BDB2-80780C28DBAB}"/>
                </a:ext>
              </a:extLst>
            </p:cNvPr>
            <p:cNvSpPr txBox="1"/>
            <p:nvPr/>
          </p:nvSpPr>
          <p:spPr>
            <a:xfrm>
              <a:off x="0" y="-47625"/>
              <a:ext cx="1840992" cy="23321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TextBox 15">
            <a:extLst>
              <a:ext uri="{FF2B5EF4-FFF2-40B4-BE49-F238E27FC236}">
                <a16:creationId xmlns:a16="http://schemas.microsoft.com/office/drawing/2014/main" id="{AA73362B-566F-03AB-E058-DEF3774D6698}"/>
              </a:ext>
            </a:extLst>
          </p:cNvPr>
          <p:cNvSpPr txBox="1"/>
          <p:nvPr/>
        </p:nvSpPr>
        <p:spPr>
          <a:xfrm>
            <a:off x="990600" y="2205829"/>
            <a:ext cx="5930151" cy="6731971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marL="285750" indent="-285750" eaLnBrk="0" fontAlgn="base" hangingPunct="0">
              <a:lnSpc>
                <a:spcPts val="2976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sz="30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  <a:sym typeface="Poppins"/>
              </a:rPr>
              <a:t> Findings:</a:t>
            </a:r>
          </a:p>
          <a:p>
            <a:pPr eaLnBrk="0" fontAlgn="base" hangingPunct="0">
              <a:lnSpc>
                <a:spcPts val="2976"/>
              </a:lnSpc>
              <a:spcBef>
                <a:spcPct val="0"/>
              </a:spcBef>
              <a:spcAft>
                <a:spcPct val="0"/>
              </a:spcAft>
            </a:pPr>
            <a:endParaRPr lang="en-US" sz="2200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eaLnBrk="0" fontAlgn="base" hangingPunct="0">
              <a:lnSpc>
                <a:spcPct val="2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sz="213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Retention rate: 65.54%</a:t>
            </a:r>
          </a:p>
          <a:p>
            <a:pPr eaLnBrk="0" fontAlgn="base" hangingPunct="0">
              <a:lnSpc>
                <a:spcPct val="2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sz="213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Repeat customers: 2,817</a:t>
            </a:r>
          </a:p>
          <a:p>
            <a:pPr eaLnBrk="0" fontAlgn="base" hangingPunct="0">
              <a:lnSpc>
                <a:spcPct val="2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sz="213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CLV: 12.05K average</a:t>
            </a:r>
          </a:p>
          <a:p>
            <a:pPr eaLnBrk="0" fontAlgn="base" hangingPunct="0">
              <a:lnSpc>
                <a:spcPct val="2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sz="213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High-value segment drives majority</a:t>
            </a:r>
          </a:p>
          <a:p>
            <a:pPr eaLnBrk="0" fontAlgn="base" hangingPunct="0">
              <a:lnSpc>
                <a:spcPct val="2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13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revenue.</a:t>
            </a:r>
            <a:endParaRPr lang="en-US" sz="213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342900" indent="-342900">
              <a:lnSpc>
                <a:spcPct val="2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sz="2200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>
              <a:spcBef>
                <a:spcPct val="0"/>
              </a:spcBef>
            </a:pPr>
            <a:endParaRPr lang="en-US" sz="2125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>
              <a:spcBef>
                <a:spcPct val="0"/>
              </a:spcBef>
            </a:pPr>
            <a:endParaRPr lang="en-US" sz="2125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>
              <a:lnSpc>
                <a:spcPts val="2976"/>
              </a:lnSpc>
              <a:spcBef>
                <a:spcPct val="0"/>
              </a:spcBef>
            </a:pPr>
            <a:endParaRPr lang="en-US" sz="2125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28103842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500" advClick="0" advTm="4000">
        <p159:morph option="byObject"/>
      </p:transition>
    </mc:Choice>
    <mc:Fallback xmlns="">
      <p:transition spd="slow" advClick="0" advTm="400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3" name="TextBox 3"/>
          <p:cNvSpPr txBox="1"/>
          <p:nvPr/>
        </p:nvSpPr>
        <p:spPr>
          <a:xfrm>
            <a:off x="304800" y="-109099"/>
            <a:ext cx="8115300" cy="8502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431"/>
              </a:lnSpc>
            </a:pPr>
            <a:r>
              <a:rPr lang="en-US" sz="3600" b="1" dirty="0">
                <a:solidFill>
                  <a:srgbClr val="004AAD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Integrated Growth Logic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04862" y="1943100"/>
            <a:ext cx="5571074" cy="32955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>
              <a:lnSpc>
                <a:spcPts val="2976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sz="3000" b="1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Product Affinity:</a:t>
            </a:r>
          </a:p>
          <a:p>
            <a:pPr>
              <a:lnSpc>
                <a:spcPts val="2976"/>
              </a:lnSpc>
              <a:spcBef>
                <a:spcPct val="0"/>
              </a:spcBef>
            </a:pPr>
            <a:endParaRPr lang="en-US" sz="3000" b="1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>
              <a:lnSpc>
                <a:spcPct val="200000"/>
              </a:lnSpc>
              <a:spcBef>
                <a:spcPct val="0"/>
              </a:spcBef>
            </a:pPr>
            <a:r>
              <a:rPr lang="en-US" sz="2125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→ Increased Basket Size</a:t>
            </a:r>
          </a:p>
          <a:p>
            <a:pPr>
              <a:lnSpc>
                <a:spcPct val="200000"/>
              </a:lnSpc>
              <a:spcBef>
                <a:spcPct val="0"/>
              </a:spcBef>
            </a:pPr>
            <a:r>
              <a:rPr lang="en-US" sz="2125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→ Higher Revenue Per Transaction</a:t>
            </a:r>
          </a:p>
          <a:p>
            <a:pPr>
              <a:lnSpc>
                <a:spcPct val="200000"/>
              </a:lnSpc>
              <a:spcBef>
                <a:spcPct val="0"/>
              </a:spcBef>
            </a:pPr>
            <a:r>
              <a:rPr lang="en-US" sz="2125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→ Stronger Retention</a:t>
            </a:r>
          </a:p>
          <a:p>
            <a:pPr>
              <a:lnSpc>
                <a:spcPct val="200000"/>
              </a:lnSpc>
              <a:spcBef>
                <a:spcPct val="0"/>
              </a:spcBef>
            </a:pPr>
            <a:r>
              <a:rPr lang="en-US" sz="2125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→ Increased Customer Lifetime Value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0B8BD87-57B5-F180-EE54-61767F490B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7800" y="1181100"/>
            <a:ext cx="8382000" cy="640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1189555-09E0-F348-9E32-739A57C3DA77}"/>
              </a:ext>
            </a:extLst>
          </p:cNvPr>
          <p:cNvSpPr txBox="1"/>
          <p:nvPr/>
        </p:nvSpPr>
        <p:spPr>
          <a:xfrm>
            <a:off x="804862" y="7167552"/>
            <a:ext cx="7315200" cy="23526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500" b="1" dirty="0">
                <a:latin typeface="Poppins" panose="00000500000000000000" pitchFamily="2" charset="0"/>
                <a:cs typeface="Poppins" panose="00000500000000000000" pitchFamily="2" charset="0"/>
              </a:rPr>
              <a:t>Strategic Statement:</a:t>
            </a:r>
          </a:p>
          <a:p>
            <a:endParaRPr lang="en-US" sz="2500" b="1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→ </a:t>
            </a:r>
            <a:r>
              <a:rPr lang="en-US" sz="2130" dirty="0">
                <a:latin typeface="Poppins" panose="00000500000000000000" pitchFamily="2" charset="0"/>
                <a:cs typeface="Poppins" panose="00000500000000000000" pitchFamily="2" charset="0"/>
              </a:rPr>
              <a:t>Market Basket Analysis validates basket expansion as a sustainable and scalable growth engine.</a:t>
            </a:r>
            <a:endParaRPr lang="en-IN" sz="213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grpSp>
        <p:nvGrpSpPr>
          <p:cNvPr id="11" name="Group 3">
            <a:extLst>
              <a:ext uri="{FF2B5EF4-FFF2-40B4-BE49-F238E27FC236}">
                <a16:creationId xmlns:a16="http://schemas.microsoft.com/office/drawing/2014/main" id="{363B961B-F180-57BA-A96D-B82FD4D82A72}"/>
              </a:ext>
            </a:extLst>
          </p:cNvPr>
          <p:cNvGrpSpPr/>
          <p:nvPr/>
        </p:nvGrpSpPr>
        <p:grpSpPr>
          <a:xfrm>
            <a:off x="0" y="715958"/>
            <a:ext cx="18288000" cy="120833"/>
            <a:chOff x="0" y="0"/>
            <a:chExt cx="662281" cy="68570"/>
          </a:xfrm>
        </p:grpSpPr>
        <p:sp>
          <p:nvSpPr>
            <p:cNvPr id="12" name="Freeform 4">
              <a:extLst>
                <a:ext uri="{FF2B5EF4-FFF2-40B4-BE49-F238E27FC236}">
                  <a16:creationId xmlns:a16="http://schemas.microsoft.com/office/drawing/2014/main" id="{57F2718B-D90C-AFF9-B3D3-24A8D7EF07DE}"/>
                </a:ext>
              </a:extLst>
            </p:cNvPr>
            <p:cNvSpPr/>
            <p:nvPr/>
          </p:nvSpPr>
          <p:spPr>
            <a:xfrm>
              <a:off x="0" y="0"/>
              <a:ext cx="662281" cy="68570"/>
            </a:xfrm>
            <a:custGeom>
              <a:avLst/>
              <a:gdLst/>
              <a:ahLst/>
              <a:cxnLst/>
              <a:rect l="l" t="t" r="r" b="b"/>
              <a:pathLst>
                <a:path w="662281" h="68570">
                  <a:moveTo>
                    <a:pt x="0" y="0"/>
                  </a:moveTo>
                  <a:lnTo>
                    <a:pt x="662281" y="0"/>
                  </a:lnTo>
                  <a:lnTo>
                    <a:pt x="662281" y="68570"/>
                  </a:lnTo>
                  <a:lnTo>
                    <a:pt x="0" y="6857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13" name="TextBox 5">
              <a:extLst>
                <a:ext uri="{FF2B5EF4-FFF2-40B4-BE49-F238E27FC236}">
                  <a16:creationId xmlns:a16="http://schemas.microsoft.com/office/drawing/2014/main" id="{49B1F1F0-CF94-9936-FEF3-5F8589727F16}"/>
                </a:ext>
              </a:extLst>
            </p:cNvPr>
            <p:cNvSpPr txBox="1"/>
            <p:nvPr/>
          </p:nvSpPr>
          <p:spPr>
            <a:xfrm>
              <a:off x="0" y="-47625"/>
              <a:ext cx="662281" cy="1161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500" advClick="0" advTm="4000">
        <p159:morph option="byObject"/>
      </p:transition>
    </mc:Choice>
    <mc:Fallback xmlns="">
      <p:transition spd="slow" advClick="0" advTm="400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304800" y="-112946"/>
            <a:ext cx="8534400" cy="8579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431"/>
              </a:lnSpc>
            </a:pPr>
            <a:r>
              <a:rPr lang="en-US" sz="3800" b="1" dirty="0">
                <a:solidFill>
                  <a:srgbClr val="004AAD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Predictive &amp; Strategic Outlook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420600" y="1467255"/>
            <a:ext cx="4650324" cy="59813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indent="-342900">
              <a:lnSpc>
                <a:spcPts val="2976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sz="2500" b="1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Growth Scenario 1:</a:t>
            </a:r>
          </a:p>
          <a:p>
            <a:pPr>
              <a:lnSpc>
                <a:spcPts val="2976"/>
              </a:lnSpc>
              <a:spcBef>
                <a:spcPct val="0"/>
              </a:spcBef>
            </a:pPr>
            <a:endParaRPr lang="en-US" sz="2500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>
              <a:lnSpc>
                <a:spcPts val="2976"/>
              </a:lnSpc>
              <a:spcBef>
                <a:spcPct val="0"/>
              </a:spcBef>
            </a:pPr>
            <a:r>
              <a:rPr lang="en-US" sz="2000" b="1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→ </a:t>
            </a:r>
            <a:r>
              <a:rPr lang="en-US" sz="2130" b="1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If average basket size increases by 5–10%:</a:t>
            </a:r>
          </a:p>
          <a:p>
            <a:pPr marL="342900" indent="-3429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130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Revenue per transaction increases proportionally.</a:t>
            </a:r>
          </a:p>
          <a:p>
            <a:pPr marL="342900" indent="-3429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130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Cross-sell conversion improves.</a:t>
            </a:r>
          </a:p>
          <a:p>
            <a:pPr>
              <a:lnSpc>
                <a:spcPts val="2976"/>
              </a:lnSpc>
              <a:spcBef>
                <a:spcPct val="0"/>
              </a:spcBef>
            </a:pPr>
            <a:endParaRPr lang="en-US" sz="2130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342900" indent="-342900">
              <a:lnSpc>
                <a:spcPts val="2976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sz="2500" b="1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Growth Scenario 2:</a:t>
            </a:r>
          </a:p>
          <a:p>
            <a:pPr>
              <a:lnSpc>
                <a:spcPts val="2976"/>
              </a:lnSpc>
              <a:spcBef>
                <a:spcPct val="0"/>
              </a:spcBef>
            </a:pPr>
            <a:endParaRPr lang="en-US" sz="2500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>
              <a:lnSpc>
                <a:spcPts val="2976"/>
              </a:lnSpc>
              <a:spcBef>
                <a:spcPct val="0"/>
              </a:spcBef>
            </a:pPr>
            <a:r>
              <a:rPr lang="en-US" sz="2000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→ </a:t>
            </a:r>
            <a:r>
              <a:rPr lang="en-US" sz="2130" b="1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If retention improves by 3–5%:</a:t>
            </a:r>
          </a:p>
          <a:p>
            <a:pPr marL="342900" indent="-3429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130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CLV increases significantly.</a:t>
            </a:r>
          </a:p>
          <a:p>
            <a:pPr marL="342900" indent="-3429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130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Revenue volatility reduces.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2420600" y="7734300"/>
            <a:ext cx="4650324" cy="15145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76"/>
              </a:lnSpc>
              <a:spcBef>
                <a:spcPct val="0"/>
              </a:spcBef>
            </a:pPr>
            <a:r>
              <a:rPr lang="en-US" sz="2000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→ </a:t>
            </a:r>
            <a:r>
              <a:rPr lang="en-US" sz="2130" b="1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 data-driven bundling and retention strategy positions the business for scalable, low-risk revenue acceleration.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808187B8-84F0-73FC-48AA-2310308080CC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467255"/>
            <a:ext cx="9067800" cy="80772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grpSp>
        <p:nvGrpSpPr>
          <p:cNvPr id="22" name="Group 3">
            <a:extLst>
              <a:ext uri="{FF2B5EF4-FFF2-40B4-BE49-F238E27FC236}">
                <a16:creationId xmlns:a16="http://schemas.microsoft.com/office/drawing/2014/main" id="{CA0B4D42-DBE8-D8F2-1668-A6B4BE28A705}"/>
              </a:ext>
            </a:extLst>
          </p:cNvPr>
          <p:cNvGrpSpPr/>
          <p:nvPr/>
        </p:nvGrpSpPr>
        <p:grpSpPr>
          <a:xfrm>
            <a:off x="0" y="715958"/>
            <a:ext cx="18288000" cy="120833"/>
            <a:chOff x="0" y="0"/>
            <a:chExt cx="662281" cy="68570"/>
          </a:xfrm>
        </p:grpSpPr>
        <p:sp>
          <p:nvSpPr>
            <p:cNvPr id="23" name="Freeform 4">
              <a:extLst>
                <a:ext uri="{FF2B5EF4-FFF2-40B4-BE49-F238E27FC236}">
                  <a16:creationId xmlns:a16="http://schemas.microsoft.com/office/drawing/2014/main" id="{8620B5D2-9D78-1A4F-B634-68DD22AF17FE}"/>
                </a:ext>
              </a:extLst>
            </p:cNvPr>
            <p:cNvSpPr/>
            <p:nvPr/>
          </p:nvSpPr>
          <p:spPr>
            <a:xfrm>
              <a:off x="0" y="0"/>
              <a:ext cx="662281" cy="68570"/>
            </a:xfrm>
            <a:custGeom>
              <a:avLst/>
              <a:gdLst/>
              <a:ahLst/>
              <a:cxnLst/>
              <a:rect l="l" t="t" r="r" b="b"/>
              <a:pathLst>
                <a:path w="662281" h="68570">
                  <a:moveTo>
                    <a:pt x="0" y="0"/>
                  </a:moveTo>
                  <a:lnTo>
                    <a:pt x="662281" y="0"/>
                  </a:lnTo>
                  <a:lnTo>
                    <a:pt x="662281" y="68570"/>
                  </a:lnTo>
                  <a:lnTo>
                    <a:pt x="0" y="6857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24" name="TextBox 5">
              <a:extLst>
                <a:ext uri="{FF2B5EF4-FFF2-40B4-BE49-F238E27FC236}">
                  <a16:creationId xmlns:a16="http://schemas.microsoft.com/office/drawing/2014/main" id="{92D56870-F9F0-5A52-DC36-DE017471ECED}"/>
                </a:ext>
              </a:extLst>
            </p:cNvPr>
            <p:cNvSpPr txBox="1"/>
            <p:nvPr/>
          </p:nvSpPr>
          <p:spPr>
            <a:xfrm>
              <a:off x="0" y="-47625"/>
              <a:ext cx="662281" cy="1161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500" advClick="0" advTm="4000">
        <p159:morph option="byObject"/>
      </p:transition>
    </mc:Choice>
    <mc:Fallback xmlns="">
      <p:transition spd="slow" advClick="0" advTm="400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578394" y="-72958"/>
            <a:ext cx="6021380" cy="8502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431"/>
              </a:lnSpc>
            </a:pPr>
            <a:r>
              <a:rPr lang="en-US" sz="3800" dirty="0">
                <a:solidFill>
                  <a:srgbClr val="004AAD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Final Recommendations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803547" y="1409700"/>
            <a:ext cx="5571074" cy="57990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indent="-342900">
              <a:lnSpc>
                <a:spcPct val="20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125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Launch targeted bundle campaigns based on high-lift Combinations.</a:t>
            </a:r>
          </a:p>
          <a:p>
            <a:pPr marL="342900" indent="-342900">
              <a:lnSpc>
                <a:spcPct val="20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125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Incentivize medium-basket growth through threshold offers.</a:t>
            </a:r>
          </a:p>
          <a:p>
            <a:pPr marL="342900" indent="-342900">
              <a:lnSpc>
                <a:spcPct val="20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125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Prioritize repeat-customer loyalty strategy.</a:t>
            </a:r>
          </a:p>
          <a:p>
            <a:pPr marL="342900" indent="-342900">
              <a:lnSpc>
                <a:spcPct val="20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125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Implement intelligent cross-sell recommendations at checkout.</a:t>
            </a:r>
          </a:p>
          <a:p>
            <a:pPr marL="342900" indent="-342900">
              <a:lnSpc>
                <a:spcPct val="20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125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Monitor Basket Size as a strategic KPI</a:t>
            </a:r>
          </a:p>
        </p:txBody>
      </p:sp>
      <p:sp>
        <p:nvSpPr>
          <p:cNvPr id="7" name="AutoShape 4">
            <a:extLst>
              <a:ext uri="{FF2B5EF4-FFF2-40B4-BE49-F238E27FC236}">
                <a16:creationId xmlns:a16="http://schemas.microsoft.com/office/drawing/2014/main" id="{B691EBF7-7BBC-F23A-E375-46AEC61F923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4343400" cy="434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2239A90-4490-263A-60B1-8D13DB0161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0" y="962025"/>
            <a:ext cx="9909448" cy="7208723"/>
          </a:xfrm>
          <a:prstGeom prst="rect">
            <a:avLst/>
          </a:prstGeom>
        </p:spPr>
      </p:pic>
      <p:grpSp>
        <p:nvGrpSpPr>
          <p:cNvPr id="10" name="Group 3">
            <a:extLst>
              <a:ext uri="{FF2B5EF4-FFF2-40B4-BE49-F238E27FC236}">
                <a16:creationId xmlns:a16="http://schemas.microsoft.com/office/drawing/2014/main" id="{2ED44578-A33A-77C1-7033-0802FCEFC9F3}"/>
              </a:ext>
            </a:extLst>
          </p:cNvPr>
          <p:cNvGrpSpPr/>
          <p:nvPr/>
        </p:nvGrpSpPr>
        <p:grpSpPr>
          <a:xfrm flipV="1">
            <a:off x="152400" y="8170748"/>
            <a:ext cx="7315200" cy="170867"/>
            <a:chOff x="0" y="0"/>
            <a:chExt cx="662281" cy="68570"/>
          </a:xfrm>
        </p:grpSpPr>
        <p:sp>
          <p:nvSpPr>
            <p:cNvPr id="11" name="Freeform 4">
              <a:extLst>
                <a:ext uri="{FF2B5EF4-FFF2-40B4-BE49-F238E27FC236}">
                  <a16:creationId xmlns:a16="http://schemas.microsoft.com/office/drawing/2014/main" id="{277D553D-A3B4-CAAE-2AF3-6D72E29F1B69}"/>
                </a:ext>
              </a:extLst>
            </p:cNvPr>
            <p:cNvSpPr/>
            <p:nvPr/>
          </p:nvSpPr>
          <p:spPr>
            <a:xfrm>
              <a:off x="0" y="0"/>
              <a:ext cx="662281" cy="68570"/>
            </a:xfrm>
            <a:custGeom>
              <a:avLst/>
              <a:gdLst/>
              <a:ahLst/>
              <a:cxnLst/>
              <a:rect l="l" t="t" r="r" b="b"/>
              <a:pathLst>
                <a:path w="662281" h="68570">
                  <a:moveTo>
                    <a:pt x="0" y="0"/>
                  </a:moveTo>
                  <a:lnTo>
                    <a:pt x="662281" y="0"/>
                  </a:lnTo>
                  <a:lnTo>
                    <a:pt x="662281" y="68570"/>
                  </a:lnTo>
                  <a:lnTo>
                    <a:pt x="0" y="6857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12" name="TextBox 5">
              <a:extLst>
                <a:ext uri="{FF2B5EF4-FFF2-40B4-BE49-F238E27FC236}">
                  <a16:creationId xmlns:a16="http://schemas.microsoft.com/office/drawing/2014/main" id="{F9F015AA-738C-AAD1-D5A3-8CD3409B0151}"/>
                </a:ext>
              </a:extLst>
            </p:cNvPr>
            <p:cNvSpPr txBox="1"/>
            <p:nvPr/>
          </p:nvSpPr>
          <p:spPr>
            <a:xfrm>
              <a:off x="0" y="-47625"/>
              <a:ext cx="662281" cy="1161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" name="Group 3">
            <a:extLst>
              <a:ext uri="{FF2B5EF4-FFF2-40B4-BE49-F238E27FC236}">
                <a16:creationId xmlns:a16="http://schemas.microsoft.com/office/drawing/2014/main" id="{5FD33370-9257-D3B7-3F49-0B3D05D0C351}"/>
              </a:ext>
            </a:extLst>
          </p:cNvPr>
          <p:cNvGrpSpPr/>
          <p:nvPr/>
        </p:nvGrpSpPr>
        <p:grpSpPr>
          <a:xfrm>
            <a:off x="0" y="715958"/>
            <a:ext cx="18288000" cy="120833"/>
            <a:chOff x="0" y="0"/>
            <a:chExt cx="662281" cy="68570"/>
          </a:xfrm>
        </p:grpSpPr>
        <p:sp>
          <p:nvSpPr>
            <p:cNvPr id="14" name="Freeform 4">
              <a:extLst>
                <a:ext uri="{FF2B5EF4-FFF2-40B4-BE49-F238E27FC236}">
                  <a16:creationId xmlns:a16="http://schemas.microsoft.com/office/drawing/2014/main" id="{3B0660E8-0216-7C1F-E9E0-4340C35D39A7}"/>
                </a:ext>
              </a:extLst>
            </p:cNvPr>
            <p:cNvSpPr/>
            <p:nvPr/>
          </p:nvSpPr>
          <p:spPr>
            <a:xfrm>
              <a:off x="0" y="0"/>
              <a:ext cx="662281" cy="68570"/>
            </a:xfrm>
            <a:custGeom>
              <a:avLst/>
              <a:gdLst/>
              <a:ahLst/>
              <a:cxnLst/>
              <a:rect l="l" t="t" r="r" b="b"/>
              <a:pathLst>
                <a:path w="662281" h="68570">
                  <a:moveTo>
                    <a:pt x="0" y="0"/>
                  </a:moveTo>
                  <a:lnTo>
                    <a:pt x="662281" y="0"/>
                  </a:lnTo>
                  <a:lnTo>
                    <a:pt x="662281" y="68570"/>
                  </a:lnTo>
                  <a:lnTo>
                    <a:pt x="0" y="6857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15" name="TextBox 5">
              <a:extLst>
                <a:ext uri="{FF2B5EF4-FFF2-40B4-BE49-F238E27FC236}">
                  <a16:creationId xmlns:a16="http://schemas.microsoft.com/office/drawing/2014/main" id="{9F11C0E1-E012-C4AA-0D9F-15158F222743}"/>
                </a:ext>
              </a:extLst>
            </p:cNvPr>
            <p:cNvSpPr txBox="1"/>
            <p:nvPr/>
          </p:nvSpPr>
          <p:spPr>
            <a:xfrm>
              <a:off x="0" y="-47625"/>
              <a:ext cx="662281" cy="1161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500" advClick="0" advTm="4000">
        <p159:morph option="byObject"/>
      </p:transition>
    </mc:Choice>
    <mc:Fallback xmlns="">
      <p:transition spd="slow" advClick="0" advTm="4000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5676618" y="1791504"/>
            <a:ext cx="6756386" cy="9672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40"/>
              </a:lnSpc>
            </a:pPr>
            <a:r>
              <a:rPr lang="en-US" sz="5672" b="1" dirty="0">
                <a:solidFill>
                  <a:srgbClr val="004AAD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TEAM MEMBERS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118918" y="1116794"/>
            <a:ext cx="5871786" cy="6305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94"/>
              </a:lnSpc>
            </a:pPr>
            <a:r>
              <a:rPr lang="en-US" sz="3640" dirty="0">
                <a:solidFill>
                  <a:srgbClr val="303642"/>
                </a:solidFill>
                <a:latin typeface="League Spartan" panose="020B0604020202020204" charset="0"/>
                <a:ea typeface="Roboto"/>
                <a:cs typeface="Roboto"/>
                <a:sym typeface="Roboto"/>
              </a:rPr>
              <a:t>MEET OUR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AB7C56A-04BC-E01A-D9BA-B9F18D0E760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5534" y="3532596"/>
            <a:ext cx="2564415" cy="4010725"/>
          </a:xfrm>
          <a:prstGeom prst="round2Diag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DCE5AF0-79BE-3873-BEAA-0C7EFA446FF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8053" y="3532596"/>
            <a:ext cx="2689692" cy="4010725"/>
          </a:xfrm>
          <a:prstGeom prst="round2Diag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65F9A0A-EF91-93CD-7203-3F0FA884FD2A}"/>
              </a:ext>
            </a:extLst>
          </p:cNvPr>
          <p:cNvSpPr txBox="1"/>
          <p:nvPr/>
        </p:nvSpPr>
        <p:spPr>
          <a:xfrm>
            <a:off x="5029200" y="8018442"/>
            <a:ext cx="31242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>
                <a:latin typeface="Poppins" panose="00000500000000000000" pitchFamily="2" charset="0"/>
                <a:cs typeface="Poppins" panose="00000500000000000000" pitchFamily="2" charset="0"/>
              </a:rPr>
              <a:t>Satyam Sharma</a:t>
            </a:r>
            <a:endParaRPr lang="en-IN" sz="2500" b="1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6E0FD24-31B3-44C1-8AB9-037BA00DED1C}"/>
              </a:ext>
            </a:extLst>
          </p:cNvPr>
          <p:cNvSpPr txBox="1"/>
          <p:nvPr/>
        </p:nvSpPr>
        <p:spPr>
          <a:xfrm>
            <a:off x="11125200" y="8018442"/>
            <a:ext cx="31242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>
                <a:latin typeface="Poppins" panose="00000500000000000000" pitchFamily="2" charset="0"/>
                <a:cs typeface="Poppins" panose="00000500000000000000" pitchFamily="2" charset="0"/>
              </a:rPr>
              <a:t>Manndeep Patel</a:t>
            </a:r>
            <a:endParaRPr lang="en-IN" sz="2500" b="1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500" advClick="0" advTm="4000">
        <p159:morph option="byObject"/>
      </p:transition>
    </mc:Choice>
    <mc:Fallback xmlns="">
      <p:transition spd="slow" advClick="0" advTm="400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6"/>
          <p:cNvGrpSpPr/>
          <p:nvPr/>
        </p:nvGrpSpPr>
        <p:grpSpPr>
          <a:xfrm>
            <a:off x="5446818" y="8827355"/>
            <a:ext cx="897167" cy="2183545"/>
            <a:chOff x="0" y="0"/>
            <a:chExt cx="236291" cy="57509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36291" cy="575090"/>
            </a:xfrm>
            <a:custGeom>
              <a:avLst/>
              <a:gdLst/>
              <a:ahLst/>
              <a:cxnLst/>
              <a:rect l="l" t="t" r="r" b="b"/>
              <a:pathLst>
                <a:path w="236291" h="575090">
                  <a:moveTo>
                    <a:pt x="118145" y="0"/>
                  </a:moveTo>
                  <a:lnTo>
                    <a:pt x="118145" y="0"/>
                  </a:lnTo>
                  <a:cubicBezTo>
                    <a:pt x="183395" y="0"/>
                    <a:pt x="236291" y="52895"/>
                    <a:pt x="236291" y="118145"/>
                  </a:cubicBezTo>
                  <a:lnTo>
                    <a:pt x="236291" y="456945"/>
                  </a:lnTo>
                  <a:cubicBezTo>
                    <a:pt x="236291" y="488279"/>
                    <a:pt x="223843" y="518330"/>
                    <a:pt x="201687" y="540486"/>
                  </a:cubicBezTo>
                  <a:cubicBezTo>
                    <a:pt x="179530" y="562643"/>
                    <a:pt x="149480" y="575090"/>
                    <a:pt x="118145" y="575090"/>
                  </a:cubicBezTo>
                  <a:lnTo>
                    <a:pt x="118145" y="575090"/>
                  </a:lnTo>
                  <a:cubicBezTo>
                    <a:pt x="86811" y="575090"/>
                    <a:pt x="56761" y="562643"/>
                    <a:pt x="34604" y="540486"/>
                  </a:cubicBezTo>
                  <a:cubicBezTo>
                    <a:pt x="12447" y="518330"/>
                    <a:pt x="0" y="488279"/>
                    <a:pt x="0" y="456945"/>
                  </a:cubicBezTo>
                  <a:lnTo>
                    <a:pt x="0" y="118145"/>
                  </a:lnTo>
                  <a:cubicBezTo>
                    <a:pt x="0" y="86811"/>
                    <a:pt x="12447" y="56761"/>
                    <a:pt x="34604" y="34604"/>
                  </a:cubicBezTo>
                  <a:cubicBezTo>
                    <a:pt x="56761" y="12447"/>
                    <a:pt x="86811" y="0"/>
                    <a:pt x="11814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236291" cy="6227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304800" y="7937"/>
            <a:ext cx="7839277" cy="16114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372"/>
              </a:lnSpc>
            </a:pPr>
            <a:r>
              <a:rPr lang="en-US" sz="3800" dirty="0">
                <a:solidFill>
                  <a:srgbClr val="004AAD"/>
                </a:solidFill>
                <a:latin typeface="League Spartan"/>
                <a:sym typeface="Roboto"/>
              </a:rPr>
              <a:t>Tools Used in Project</a:t>
            </a:r>
          </a:p>
          <a:p>
            <a:pPr algn="l">
              <a:lnSpc>
                <a:spcPts val="6372"/>
              </a:lnSpc>
            </a:pPr>
            <a:r>
              <a:rPr lang="en-US" sz="4551" dirty="0">
                <a:solidFill>
                  <a:srgbClr val="FFFFFF"/>
                </a:solidFill>
                <a:latin typeface="League Spartan" panose="020B0604020202020204" charset="0"/>
                <a:ea typeface="Roboto"/>
                <a:cs typeface="Roboto"/>
                <a:sym typeface="Roboto"/>
              </a:rPr>
              <a:t>OBJECIVE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95123" y="7200900"/>
            <a:ext cx="5634573" cy="19037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2976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sz="2500" b="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Statement</a:t>
            </a:r>
            <a:r>
              <a:rPr lang="en-US" sz="2500" b="1" dirty="0">
                <a:solidFill>
                  <a:srgbClr val="FFFFFF"/>
                </a:solidFill>
                <a:latin typeface="Poppins"/>
                <a:cs typeface="Poppins"/>
                <a:sym typeface="Poppins"/>
              </a:rPr>
              <a:t> </a:t>
            </a:r>
            <a:r>
              <a:rPr lang="en-US" sz="2500" b="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:</a:t>
            </a:r>
          </a:p>
          <a:p>
            <a:pPr algn="l">
              <a:lnSpc>
                <a:spcPts val="2976"/>
              </a:lnSpc>
              <a:spcBef>
                <a:spcPct val="0"/>
              </a:spcBef>
            </a:pPr>
            <a:endParaRPr lang="en-US" sz="2125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2976"/>
              </a:lnSpc>
              <a:spcBef>
                <a:spcPct val="0"/>
              </a:spcBef>
            </a:pPr>
            <a:r>
              <a:rPr lang="en-US" sz="212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The objective is to identify product combinations and customer behavior patterns to drive revenue growth.</a:t>
            </a:r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68ED3E2D-C4FD-3347-DAAF-6C1E00ABBA0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60359310"/>
              </p:ext>
            </p:extLst>
          </p:nvPr>
        </p:nvGraphicFramePr>
        <p:xfrm>
          <a:off x="2438400" y="813639"/>
          <a:ext cx="12192000" cy="812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11" name="Group 3">
            <a:extLst>
              <a:ext uri="{FF2B5EF4-FFF2-40B4-BE49-F238E27FC236}">
                <a16:creationId xmlns:a16="http://schemas.microsoft.com/office/drawing/2014/main" id="{29B43B34-B834-BB36-E254-9C847DFEB7F0}"/>
              </a:ext>
            </a:extLst>
          </p:cNvPr>
          <p:cNvGrpSpPr/>
          <p:nvPr/>
        </p:nvGrpSpPr>
        <p:grpSpPr>
          <a:xfrm>
            <a:off x="335" y="666094"/>
            <a:ext cx="18311352" cy="147544"/>
            <a:chOff x="0" y="0"/>
            <a:chExt cx="662281" cy="68570"/>
          </a:xfrm>
        </p:grpSpPr>
        <p:sp>
          <p:nvSpPr>
            <p:cNvPr id="12" name="Freeform 4">
              <a:extLst>
                <a:ext uri="{FF2B5EF4-FFF2-40B4-BE49-F238E27FC236}">
                  <a16:creationId xmlns:a16="http://schemas.microsoft.com/office/drawing/2014/main" id="{3FA1633D-B061-0C65-5BCD-0A779462FA44}"/>
                </a:ext>
              </a:extLst>
            </p:cNvPr>
            <p:cNvSpPr/>
            <p:nvPr/>
          </p:nvSpPr>
          <p:spPr>
            <a:xfrm>
              <a:off x="0" y="0"/>
              <a:ext cx="662281" cy="68570"/>
            </a:xfrm>
            <a:custGeom>
              <a:avLst/>
              <a:gdLst/>
              <a:ahLst/>
              <a:cxnLst/>
              <a:rect l="l" t="t" r="r" b="b"/>
              <a:pathLst>
                <a:path w="662281" h="68570">
                  <a:moveTo>
                    <a:pt x="0" y="0"/>
                  </a:moveTo>
                  <a:lnTo>
                    <a:pt x="662281" y="0"/>
                  </a:lnTo>
                  <a:lnTo>
                    <a:pt x="662281" y="68570"/>
                  </a:lnTo>
                  <a:lnTo>
                    <a:pt x="0" y="6857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16" name="TextBox 5">
              <a:extLst>
                <a:ext uri="{FF2B5EF4-FFF2-40B4-BE49-F238E27FC236}">
                  <a16:creationId xmlns:a16="http://schemas.microsoft.com/office/drawing/2014/main" id="{1083F670-BDA7-30E0-7770-3EA2CBA0D343}"/>
                </a:ext>
              </a:extLst>
            </p:cNvPr>
            <p:cNvSpPr txBox="1"/>
            <p:nvPr/>
          </p:nvSpPr>
          <p:spPr>
            <a:xfrm>
              <a:off x="0" y="-47625"/>
              <a:ext cx="662281" cy="1161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500" advClick="0" advTm="4000">
        <p159:morph option="byObject"/>
      </p:transition>
    </mc:Choice>
    <mc:Fallback xmlns="">
      <p:transition spd="slow" advClick="0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0" grpId="0">
        <p:bldAsOne/>
      </p:bldGraphic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  <p:txBody>
          <a:bodyPr/>
          <a:lstStyle/>
          <a:p>
            <a:endParaRPr lang="en-IN" dirty="0"/>
          </a:p>
        </p:txBody>
      </p:sp>
      <p:grpSp>
        <p:nvGrpSpPr>
          <p:cNvPr id="3" name="Group 3"/>
          <p:cNvGrpSpPr/>
          <p:nvPr/>
        </p:nvGrpSpPr>
        <p:grpSpPr>
          <a:xfrm>
            <a:off x="-698500" y="3124200"/>
            <a:ext cx="5245100" cy="1332778"/>
            <a:chOff x="0" y="0"/>
            <a:chExt cx="1381426" cy="35102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381426" cy="351020"/>
            </a:xfrm>
            <a:custGeom>
              <a:avLst/>
              <a:gdLst/>
              <a:ahLst/>
              <a:cxnLst/>
              <a:rect l="l" t="t" r="r" b="b"/>
              <a:pathLst>
                <a:path w="1381426" h="351020">
                  <a:moveTo>
                    <a:pt x="75277" y="0"/>
                  </a:moveTo>
                  <a:lnTo>
                    <a:pt x="1306148" y="0"/>
                  </a:lnTo>
                  <a:cubicBezTo>
                    <a:pt x="1326113" y="0"/>
                    <a:pt x="1345260" y="7931"/>
                    <a:pt x="1359377" y="22048"/>
                  </a:cubicBezTo>
                  <a:cubicBezTo>
                    <a:pt x="1373495" y="36166"/>
                    <a:pt x="1381426" y="55313"/>
                    <a:pt x="1381426" y="75277"/>
                  </a:cubicBezTo>
                  <a:lnTo>
                    <a:pt x="1381426" y="275742"/>
                  </a:lnTo>
                  <a:cubicBezTo>
                    <a:pt x="1381426" y="295707"/>
                    <a:pt x="1373495" y="314854"/>
                    <a:pt x="1359377" y="328971"/>
                  </a:cubicBezTo>
                  <a:cubicBezTo>
                    <a:pt x="1345260" y="343089"/>
                    <a:pt x="1326113" y="351020"/>
                    <a:pt x="1306148" y="351020"/>
                  </a:cubicBezTo>
                  <a:lnTo>
                    <a:pt x="75277" y="351020"/>
                  </a:lnTo>
                  <a:cubicBezTo>
                    <a:pt x="55313" y="351020"/>
                    <a:pt x="36166" y="343089"/>
                    <a:pt x="22048" y="328971"/>
                  </a:cubicBezTo>
                  <a:cubicBezTo>
                    <a:pt x="7931" y="314854"/>
                    <a:pt x="0" y="295707"/>
                    <a:pt x="0" y="275742"/>
                  </a:cubicBezTo>
                  <a:lnTo>
                    <a:pt x="0" y="75277"/>
                  </a:lnTo>
                  <a:cubicBezTo>
                    <a:pt x="0" y="55313"/>
                    <a:pt x="7931" y="36166"/>
                    <a:pt x="22048" y="22048"/>
                  </a:cubicBezTo>
                  <a:cubicBezTo>
                    <a:pt x="36166" y="7931"/>
                    <a:pt x="55313" y="0"/>
                    <a:pt x="75277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1381426" cy="3986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3741400" y="3124200"/>
            <a:ext cx="5118100" cy="1332778"/>
            <a:chOff x="0" y="0"/>
            <a:chExt cx="1347977" cy="35102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347977" cy="351020"/>
            </a:xfrm>
            <a:custGeom>
              <a:avLst/>
              <a:gdLst/>
              <a:ahLst/>
              <a:cxnLst/>
              <a:rect l="l" t="t" r="r" b="b"/>
              <a:pathLst>
                <a:path w="1347977" h="351020">
                  <a:moveTo>
                    <a:pt x="77145" y="0"/>
                  </a:moveTo>
                  <a:lnTo>
                    <a:pt x="1270832" y="0"/>
                  </a:lnTo>
                  <a:cubicBezTo>
                    <a:pt x="1291292" y="0"/>
                    <a:pt x="1310914" y="8128"/>
                    <a:pt x="1325382" y="22595"/>
                  </a:cubicBezTo>
                  <a:cubicBezTo>
                    <a:pt x="1339849" y="37063"/>
                    <a:pt x="1347977" y="56685"/>
                    <a:pt x="1347977" y="77145"/>
                  </a:cubicBezTo>
                  <a:lnTo>
                    <a:pt x="1347977" y="273874"/>
                  </a:lnTo>
                  <a:cubicBezTo>
                    <a:pt x="1347977" y="316480"/>
                    <a:pt x="1313438" y="351020"/>
                    <a:pt x="1270832" y="351020"/>
                  </a:cubicBezTo>
                  <a:lnTo>
                    <a:pt x="77145" y="351020"/>
                  </a:lnTo>
                  <a:cubicBezTo>
                    <a:pt x="34539" y="351020"/>
                    <a:pt x="0" y="316480"/>
                    <a:pt x="0" y="273874"/>
                  </a:cubicBezTo>
                  <a:lnTo>
                    <a:pt x="0" y="77145"/>
                  </a:lnTo>
                  <a:cubicBezTo>
                    <a:pt x="0" y="34539"/>
                    <a:pt x="34539" y="0"/>
                    <a:pt x="77145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1347977" cy="3986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4933297" y="3191597"/>
            <a:ext cx="8421405" cy="12653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334"/>
              </a:lnSpc>
            </a:pPr>
            <a:r>
              <a:rPr lang="en-US" sz="7382" b="1" dirty="0">
                <a:solidFill>
                  <a:srgbClr val="004AAD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THANK YOU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347826" y="6846823"/>
            <a:ext cx="3592349" cy="535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08"/>
              </a:lnSpc>
            </a:pPr>
            <a:r>
              <a:rPr lang="en-US" sz="3148" dirty="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VISIT US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500" advClick="0" advTm="4000">
        <p159:morph option="byObject"/>
      </p:transition>
    </mc:Choice>
    <mc:Fallback xmlns="">
      <p:transition spd="slow" advClick="0" advTm="400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B31978-A5D7-D989-DC89-3474D8B60B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C2C988EB-E44B-21D7-4A7B-769625E2DE33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88BF42B8-A7E9-0320-FAB6-FF40592B6394}"/>
              </a:ext>
            </a:extLst>
          </p:cNvPr>
          <p:cNvGrpSpPr/>
          <p:nvPr/>
        </p:nvGrpSpPr>
        <p:grpSpPr>
          <a:xfrm>
            <a:off x="0" y="0"/>
            <a:ext cx="6792707" cy="10287000"/>
            <a:chOff x="0" y="0"/>
            <a:chExt cx="1789026" cy="2709333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E020F60F-511A-34D0-0256-4A08CE2A9150}"/>
                </a:ext>
              </a:extLst>
            </p:cNvPr>
            <p:cNvSpPr/>
            <p:nvPr/>
          </p:nvSpPr>
          <p:spPr>
            <a:xfrm>
              <a:off x="0" y="0"/>
              <a:ext cx="1789026" cy="2709333"/>
            </a:xfrm>
            <a:custGeom>
              <a:avLst/>
              <a:gdLst/>
              <a:ahLst/>
              <a:cxnLst/>
              <a:rect l="l" t="t" r="r" b="b"/>
              <a:pathLst>
                <a:path w="1789026" h="2709333">
                  <a:moveTo>
                    <a:pt x="0" y="0"/>
                  </a:moveTo>
                  <a:lnTo>
                    <a:pt x="1789026" y="0"/>
                  </a:lnTo>
                  <a:lnTo>
                    <a:pt x="178902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2646B1F4-30AD-98EA-7863-7B74CD49F6D5}"/>
                </a:ext>
              </a:extLst>
            </p:cNvPr>
            <p:cNvSpPr txBox="1"/>
            <p:nvPr/>
          </p:nvSpPr>
          <p:spPr>
            <a:xfrm>
              <a:off x="0" y="-47625"/>
              <a:ext cx="1789026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810E7C86-8F19-6FBE-FF94-18C22295D3CB}"/>
              </a:ext>
            </a:extLst>
          </p:cNvPr>
          <p:cNvGrpSpPr/>
          <p:nvPr/>
        </p:nvGrpSpPr>
        <p:grpSpPr>
          <a:xfrm>
            <a:off x="5446818" y="8827355"/>
            <a:ext cx="897167" cy="2183545"/>
            <a:chOff x="0" y="0"/>
            <a:chExt cx="236291" cy="575090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57B513BF-D2BF-27D2-2BAD-EFC3D3BA346C}"/>
                </a:ext>
              </a:extLst>
            </p:cNvPr>
            <p:cNvSpPr/>
            <p:nvPr/>
          </p:nvSpPr>
          <p:spPr>
            <a:xfrm>
              <a:off x="0" y="0"/>
              <a:ext cx="236291" cy="575090"/>
            </a:xfrm>
            <a:custGeom>
              <a:avLst/>
              <a:gdLst/>
              <a:ahLst/>
              <a:cxnLst/>
              <a:rect l="l" t="t" r="r" b="b"/>
              <a:pathLst>
                <a:path w="236291" h="575090">
                  <a:moveTo>
                    <a:pt x="118145" y="0"/>
                  </a:moveTo>
                  <a:lnTo>
                    <a:pt x="118145" y="0"/>
                  </a:lnTo>
                  <a:cubicBezTo>
                    <a:pt x="183395" y="0"/>
                    <a:pt x="236291" y="52895"/>
                    <a:pt x="236291" y="118145"/>
                  </a:cubicBezTo>
                  <a:lnTo>
                    <a:pt x="236291" y="456945"/>
                  </a:lnTo>
                  <a:cubicBezTo>
                    <a:pt x="236291" y="488279"/>
                    <a:pt x="223843" y="518330"/>
                    <a:pt x="201687" y="540486"/>
                  </a:cubicBezTo>
                  <a:cubicBezTo>
                    <a:pt x="179530" y="562643"/>
                    <a:pt x="149480" y="575090"/>
                    <a:pt x="118145" y="575090"/>
                  </a:cubicBezTo>
                  <a:lnTo>
                    <a:pt x="118145" y="575090"/>
                  </a:lnTo>
                  <a:cubicBezTo>
                    <a:pt x="86811" y="575090"/>
                    <a:pt x="56761" y="562643"/>
                    <a:pt x="34604" y="540486"/>
                  </a:cubicBezTo>
                  <a:cubicBezTo>
                    <a:pt x="12447" y="518330"/>
                    <a:pt x="0" y="488279"/>
                    <a:pt x="0" y="456945"/>
                  </a:cubicBezTo>
                  <a:lnTo>
                    <a:pt x="0" y="118145"/>
                  </a:lnTo>
                  <a:cubicBezTo>
                    <a:pt x="0" y="86811"/>
                    <a:pt x="12447" y="56761"/>
                    <a:pt x="34604" y="34604"/>
                  </a:cubicBezTo>
                  <a:cubicBezTo>
                    <a:pt x="56761" y="12447"/>
                    <a:pt x="86811" y="0"/>
                    <a:pt x="11814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1472FDF0-DAF7-89A0-5D34-E536E0D25891}"/>
                </a:ext>
              </a:extLst>
            </p:cNvPr>
            <p:cNvSpPr txBox="1"/>
            <p:nvPr/>
          </p:nvSpPr>
          <p:spPr>
            <a:xfrm>
              <a:off x="0" y="-47625"/>
              <a:ext cx="236291" cy="6227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3" name="TextBox 13">
            <a:extLst>
              <a:ext uri="{FF2B5EF4-FFF2-40B4-BE49-F238E27FC236}">
                <a16:creationId xmlns:a16="http://schemas.microsoft.com/office/drawing/2014/main" id="{3291B979-C44C-84F4-18BB-B045BD53B705}"/>
              </a:ext>
            </a:extLst>
          </p:cNvPr>
          <p:cNvSpPr txBox="1"/>
          <p:nvPr/>
        </p:nvSpPr>
        <p:spPr>
          <a:xfrm>
            <a:off x="709411" y="942975"/>
            <a:ext cx="4842085" cy="16114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72"/>
              </a:lnSpc>
            </a:pPr>
            <a:r>
              <a:rPr lang="en-US" sz="4551" dirty="0">
                <a:solidFill>
                  <a:srgbClr val="FFFFFF"/>
                </a:solidFill>
                <a:latin typeface="League Spartan" panose="020B0604020202020204" charset="0"/>
                <a:ea typeface="Roboto"/>
                <a:cs typeface="Roboto"/>
                <a:sym typeface="Roboto"/>
              </a:rPr>
              <a:t>Business Objective</a:t>
            </a: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7972EDBD-E19B-B7EA-C4FB-716871C847C8}"/>
              </a:ext>
            </a:extLst>
          </p:cNvPr>
          <p:cNvSpPr txBox="1"/>
          <p:nvPr/>
        </p:nvSpPr>
        <p:spPr>
          <a:xfrm>
            <a:off x="709411" y="3086100"/>
            <a:ext cx="5634574" cy="44549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sz="2500" b="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Objective of the Project :</a:t>
            </a:r>
          </a:p>
          <a:p>
            <a:pPr>
              <a:lnSpc>
                <a:spcPct val="150000"/>
              </a:lnSpc>
              <a:spcBef>
                <a:spcPct val="0"/>
              </a:spcBef>
            </a:pPr>
            <a:endParaRPr lang="en-US" sz="2125" b="1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342900" indent="-342900" algn="l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12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Perform market Basket Analysis using </a:t>
            </a:r>
            <a:r>
              <a:rPr lang="en-US" sz="2125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Apriori</a:t>
            </a:r>
            <a:r>
              <a:rPr lang="en-US" sz="212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</a:p>
          <a:p>
            <a:pPr marL="342900" indent="-342900" algn="l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12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Identify Frequent item sets and association rules.</a:t>
            </a:r>
          </a:p>
          <a:p>
            <a:pPr marL="342900" indent="-342900" algn="l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12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Visualize purchase behavior patterns</a:t>
            </a:r>
          </a:p>
          <a:p>
            <a:pPr marL="342900" indent="-342900" algn="l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12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Derive actionable bundling recommendations.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334775AF-A4CA-B9B7-A094-1F6464B9EBD9}"/>
              </a:ext>
            </a:extLst>
          </p:cNvPr>
          <p:cNvSpPr/>
          <p:nvPr/>
        </p:nvSpPr>
        <p:spPr>
          <a:xfrm>
            <a:off x="7487830" y="1257300"/>
            <a:ext cx="10090759" cy="8153400"/>
          </a:xfrm>
          <a:prstGeom prst="roundRect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944515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500" advClick="0" advTm="4000">
        <p159:morph option="byObject"/>
      </p:transition>
    </mc:Choice>
    <mc:Fallback xmlns="">
      <p:transition spd="slow" advClick="0" advTm="40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grpSp>
        <p:nvGrpSpPr>
          <p:cNvPr id="3" name="Group 3"/>
          <p:cNvGrpSpPr/>
          <p:nvPr/>
        </p:nvGrpSpPr>
        <p:grpSpPr>
          <a:xfrm>
            <a:off x="11908043" y="0"/>
            <a:ext cx="6379957" cy="10287000"/>
            <a:chOff x="0" y="0"/>
            <a:chExt cx="1680318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680318" cy="2709333"/>
            </a:xfrm>
            <a:custGeom>
              <a:avLst/>
              <a:gdLst/>
              <a:ahLst/>
              <a:cxnLst/>
              <a:rect l="l" t="t" r="r" b="b"/>
              <a:pathLst>
                <a:path w="1680318" h="2709333">
                  <a:moveTo>
                    <a:pt x="0" y="0"/>
                  </a:moveTo>
                  <a:lnTo>
                    <a:pt x="1680318" y="0"/>
                  </a:lnTo>
                  <a:lnTo>
                    <a:pt x="1680318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1680318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-970541" y="2006345"/>
            <a:ext cx="1601933" cy="6466659"/>
            <a:chOff x="0" y="0"/>
            <a:chExt cx="421908" cy="1703153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421908" cy="1703153"/>
            </a:xfrm>
            <a:custGeom>
              <a:avLst/>
              <a:gdLst/>
              <a:ahLst/>
              <a:cxnLst/>
              <a:rect l="l" t="t" r="r" b="b"/>
              <a:pathLst>
                <a:path w="421908" h="1703153">
                  <a:moveTo>
                    <a:pt x="210954" y="0"/>
                  </a:moveTo>
                  <a:lnTo>
                    <a:pt x="210954" y="0"/>
                  </a:lnTo>
                  <a:cubicBezTo>
                    <a:pt x="266903" y="0"/>
                    <a:pt x="320560" y="22225"/>
                    <a:pt x="360121" y="61787"/>
                  </a:cubicBezTo>
                  <a:cubicBezTo>
                    <a:pt x="399683" y="101349"/>
                    <a:pt x="421908" y="155006"/>
                    <a:pt x="421908" y="210954"/>
                  </a:cubicBezTo>
                  <a:lnTo>
                    <a:pt x="421908" y="1492199"/>
                  </a:lnTo>
                  <a:cubicBezTo>
                    <a:pt x="421908" y="1548147"/>
                    <a:pt x="399683" y="1601804"/>
                    <a:pt x="360121" y="1641366"/>
                  </a:cubicBezTo>
                  <a:cubicBezTo>
                    <a:pt x="320560" y="1680928"/>
                    <a:pt x="266903" y="1703153"/>
                    <a:pt x="210954" y="1703153"/>
                  </a:cubicBezTo>
                  <a:lnTo>
                    <a:pt x="210954" y="1703153"/>
                  </a:lnTo>
                  <a:cubicBezTo>
                    <a:pt x="155006" y="1703153"/>
                    <a:pt x="101349" y="1680928"/>
                    <a:pt x="61787" y="1641366"/>
                  </a:cubicBezTo>
                  <a:cubicBezTo>
                    <a:pt x="22225" y="1601804"/>
                    <a:pt x="0" y="1548147"/>
                    <a:pt x="0" y="1492199"/>
                  </a:cubicBezTo>
                  <a:lnTo>
                    <a:pt x="0" y="210954"/>
                  </a:lnTo>
                  <a:cubicBezTo>
                    <a:pt x="0" y="155006"/>
                    <a:pt x="22225" y="101349"/>
                    <a:pt x="61787" y="61787"/>
                  </a:cubicBezTo>
                  <a:cubicBezTo>
                    <a:pt x="101349" y="22225"/>
                    <a:pt x="155006" y="0"/>
                    <a:pt x="210954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47625"/>
              <a:ext cx="421908" cy="17507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18241117-687D-9051-330E-9C7441A19CA0}"/>
              </a:ext>
            </a:extLst>
          </p:cNvPr>
          <p:cNvGrpSpPr/>
          <p:nvPr/>
        </p:nvGrpSpPr>
        <p:grpSpPr>
          <a:xfrm>
            <a:off x="11908043" y="571500"/>
            <a:ext cx="5508835" cy="1646213"/>
            <a:chOff x="11908043" y="914400"/>
            <a:chExt cx="5508835" cy="1646213"/>
          </a:xfrm>
        </p:grpSpPr>
        <p:sp>
          <p:nvSpPr>
            <p:cNvPr id="21" name="TextBox 21"/>
            <p:cNvSpPr txBox="1"/>
            <p:nvPr/>
          </p:nvSpPr>
          <p:spPr>
            <a:xfrm>
              <a:off x="11908043" y="914400"/>
              <a:ext cx="5508835" cy="79066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6372"/>
                </a:lnSpc>
              </a:pPr>
              <a:r>
                <a:rPr lang="en-US" sz="4551" dirty="0">
                  <a:solidFill>
                    <a:srgbClr val="FFFFFF"/>
                  </a:solidFill>
                  <a:latin typeface="League Spartan" panose="020B0604020202020204" charset="0"/>
                  <a:ea typeface="Roboto"/>
                  <a:cs typeface="Roboto"/>
                  <a:sym typeface="Roboto"/>
                </a:rPr>
                <a:t>Dataset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13173498" y="1744684"/>
              <a:ext cx="4243380" cy="8159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6591"/>
                </a:lnSpc>
              </a:pPr>
              <a:r>
                <a:rPr lang="en-US" sz="4708" b="1" dirty="0">
                  <a:solidFill>
                    <a:srgbClr val="FFFFFF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Overview</a:t>
              </a: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14D60728-D87D-8BD7-5C7F-D5094286EE61}"/>
              </a:ext>
            </a:extLst>
          </p:cNvPr>
          <p:cNvGrpSpPr/>
          <p:nvPr/>
        </p:nvGrpSpPr>
        <p:grpSpPr>
          <a:xfrm>
            <a:off x="11593008" y="2439382"/>
            <a:ext cx="5619717" cy="4593580"/>
            <a:chOff x="11593740" y="3292887"/>
            <a:chExt cx="5619717" cy="4396324"/>
          </a:xfrm>
        </p:grpSpPr>
        <p:grpSp>
          <p:nvGrpSpPr>
            <p:cNvPr id="38" name="Group 6">
              <a:extLst>
                <a:ext uri="{FF2B5EF4-FFF2-40B4-BE49-F238E27FC236}">
                  <a16:creationId xmlns:a16="http://schemas.microsoft.com/office/drawing/2014/main" id="{F314EF81-5437-34CB-2709-17752F12AAD4}"/>
                </a:ext>
              </a:extLst>
            </p:cNvPr>
            <p:cNvGrpSpPr/>
            <p:nvPr/>
          </p:nvGrpSpPr>
          <p:grpSpPr>
            <a:xfrm>
              <a:off x="11593740" y="4273199"/>
              <a:ext cx="628603" cy="878409"/>
              <a:chOff x="-2" y="28575"/>
              <a:chExt cx="812800" cy="1203459"/>
            </a:xfrm>
          </p:grpSpPr>
          <p:sp>
            <p:nvSpPr>
              <p:cNvPr id="39" name="Freeform 7">
                <a:extLst>
                  <a:ext uri="{FF2B5EF4-FFF2-40B4-BE49-F238E27FC236}">
                    <a16:creationId xmlns:a16="http://schemas.microsoft.com/office/drawing/2014/main" id="{E456C5AC-DBFD-CEE6-D93D-39F24922DD91}"/>
                  </a:ext>
                </a:extLst>
              </p:cNvPr>
              <p:cNvSpPr/>
              <p:nvPr/>
            </p:nvSpPr>
            <p:spPr>
              <a:xfrm>
                <a:off x="-2" y="419234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E5E5E5"/>
              </a:solidFill>
            </p:spPr>
            <p:txBody>
              <a:bodyPr/>
              <a:lstStyle/>
              <a:p>
                <a:endParaRPr lang="en-IN" dirty="0"/>
              </a:p>
            </p:txBody>
          </p:sp>
          <p:sp>
            <p:nvSpPr>
              <p:cNvPr id="40" name="TextBox 8">
                <a:extLst>
                  <a:ext uri="{FF2B5EF4-FFF2-40B4-BE49-F238E27FC236}">
                    <a16:creationId xmlns:a16="http://schemas.microsoft.com/office/drawing/2014/main" id="{941B64E5-7657-988D-E3F1-2AFEB9040F50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 dirty="0"/>
              </a:p>
            </p:txBody>
          </p:sp>
        </p:grpSp>
        <p:grpSp>
          <p:nvGrpSpPr>
            <p:cNvPr id="41" name="Group 6">
              <a:extLst>
                <a:ext uri="{FF2B5EF4-FFF2-40B4-BE49-F238E27FC236}">
                  <a16:creationId xmlns:a16="http://schemas.microsoft.com/office/drawing/2014/main" id="{6A1FF83F-CBE2-7700-5B8F-D5D62BDB8507}"/>
                </a:ext>
              </a:extLst>
            </p:cNvPr>
            <p:cNvGrpSpPr/>
            <p:nvPr/>
          </p:nvGrpSpPr>
          <p:grpSpPr>
            <a:xfrm>
              <a:off x="11593740" y="5735031"/>
              <a:ext cx="628603" cy="973868"/>
              <a:chOff x="-27724" y="-597642"/>
              <a:chExt cx="812800" cy="1334242"/>
            </a:xfrm>
          </p:grpSpPr>
          <p:sp>
            <p:nvSpPr>
              <p:cNvPr id="42" name="Freeform 7">
                <a:extLst>
                  <a:ext uri="{FF2B5EF4-FFF2-40B4-BE49-F238E27FC236}">
                    <a16:creationId xmlns:a16="http://schemas.microsoft.com/office/drawing/2014/main" id="{009C47B9-F9DB-C791-2FFE-ACE3BE8759C1}"/>
                  </a:ext>
                </a:extLst>
              </p:cNvPr>
              <p:cNvSpPr/>
              <p:nvPr/>
            </p:nvSpPr>
            <p:spPr>
              <a:xfrm>
                <a:off x="-27724" y="-597642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E5E5E5"/>
              </a:solidFill>
            </p:spPr>
            <p:txBody>
              <a:bodyPr/>
              <a:lstStyle/>
              <a:p>
                <a:endParaRPr lang="en-IN" dirty="0"/>
              </a:p>
            </p:txBody>
          </p:sp>
          <p:sp>
            <p:nvSpPr>
              <p:cNvPr id="43" name="TextBox 8">
                <a:extLst>
                  <a:ext uri="{FF2B5EF4-FFF2-40B4-BE49-F238E27FC236}">
                    <a16:creationId xmlns:a16="http://schemas.microsoft.com/office/drawing/2014/main" id="{F5EB35E6-D74C-C994-A56E-2CE0784142EC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 dirty="0"/>
              </a:p>
            </p:txBody>
          </p:sp>
        </p:grpSp>
        <p:sp>
          <p:nvSpPr>
            <p:cNvPr id="46" name="TextBox 8">
              <a:extLst>
                <a:ext uri="{FF2B5EF4-FFF2-40B4-BE49-F238E27FC236}">
                  <a16:creationId xmlns:a16="http://schemas.microsoft.com/office/drawing/2014/main" id="{F58EF10F-8335-0BAA-36C7-C7D1D197CECB}"/>
                </a:ext>
              </a:extLst>
            </p:cNvPr>
            <p:cNvSpPr txBox="1"/>
            <p:nvPr/>
          </p:nvSpPr>
          <p:spPr>
            <a:xfrm>
              <a:off x="11652673" y="5232655"/>
              <a:ext cx="510740" cy="5167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dirty="0"/>
            </a:p>
          </p:txBody>
        </p:sp>
        <p:sp>
          <p:nvSpPr>
            <p:cNvPr id="49" name="TextBox 8">
              <a:extLst>
                <a:ext uri="{FF2B5EF4-FFF2-40B4-BE49-F238E27FC236}">
                  <a16:creationId xmlns:a16="http://schemas.microsoft.com/office/drawing/2014/main" id="{1AAA7BC6-CA31-4AC0-6ACB-21189A5A4C67}"/>
                </a:ext>
              </a:extLst>
            </p:cNvPr>
            <p:cNvSpPr txBox="1"/>
            <p:nvPr/>
          </p:nvSpPr>
          <p:spPr>
            <a:xfrm>
              <a:off x="11652673" y="7172421"/>
              <a:ext cx="510740" cy="5167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dirty="0"/>
            </a:p>
          </p:txBody>
        </p:sp>
        <p:grpSp>
          <p:nvGrpSpPr>
            <p:cNvPr id="50" name="Group 6">
              <a:extLst>
                <a:ext uri="{FF2B5EF4-FFF2-40B4-BE49-F238E27FC236}">
                  <a16:creationId xmlns:a16="http://schemas.microsoft.com/office/drawing/2014/main" id="{4619E276-BAD5-3EFA-2C63-76A0830D2EB2}"/>
                </a:ext>
              </a:extLst>
            </p:cNvPr>
            <p:cNvGrpSpPr/>
            <p:nvPr/>
          </p:nvGrpSpPr>
          <p:grpSpPr>
            <a:xfrm>
              <a:off x="11629939" y="3292887"/>
              <a:ext cx="628603" cy="765229"/>
              <a:chOff x="38330" y="28575"/>
              <a:chExt cx="812800" cy="1048397"/>
            </a:xfrm>
          </p:grpSpPr>
          <p:sp>
            <p:nvSpPr>
              <p:cNvPr id="51" name="Freeform 7">
                <a:extLst>
                  <a:ext uri="{FF2B5EF4-FFF2-40B4-BE49-F238E27FC236}">
                    <a16:creationId xmlns:a16="http://schemas.microsoft.com/office/drawing/2014/main" id="{09439499-91A1-DB94-1352-120EE30BF33D}"/>
                  </a:ext>
                </a:extLst>
              </p:cNvPr>
              <p:cNvSpPr/>
              <p:nvPr/>
            </p:nvSpPr>
            <p:spPr>
              <a:xfrm>
                <a:off x="38330" y="264172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E5E5E5"/>
              </a:solidFill>
            </p:spPr>
          </p:sp>
          <p:sp>
            <p:nvSpPr>
              <p:cNvPr id="52" name="TextBox 8">
                <a:extLst>
                  <a:ext uri="{FF2B5EF4-FFF2-40B4-BE49-F238E27FC236}">
                    <a16:creationId xmlns:a16="http://schemas.microsoft.com/office/drawing/2014/main" id="{108E5F2B-FD64-6F12-0220-18B6A354DA7E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 dirty="0"/>
              </a:p>
            </p:txBody>
          </p:sp>
        </p:grp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57B59759-ACA9-FEA0-0174-06CDF927C2EC}"/>
                </a:ext>
              </a:extLst>
            </p:cNvPr>
            <p:cNvSpPr txBox="1"/>
            <p:nvPr/>
          </p:nvSpPr>
          <p:spPr>
            <a:xfrm>
              <a:off x="12532615" y="3454391"/>
              <a:ext cx="4673290" cy="7157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130" dirty="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22K+ Transactions across 4298 customers.</a:t>
              </a:r>
              <a:endParaRPr lang="en-IN" sz="213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F72D5A3-20A8-54DF-9136-146C519F2EE1}"/>
                </a:ext>
              </a:extLst>
            </p:cNvPr>
            <p:cNvSpPr txBox="1"/>
            <p:nvPr/>
          </p:nvSpPr>
          <p:spPr>
            <a:xfrm>
              <a:off x="12510704" y="4508754"/>
              <a:ext cx="4673290" cy="7157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130" dirty="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Revenue of 10.28M generated within analysis period.</a:t>
              </a:r>
              <a:endParaRPr lang="en-IN" sz="213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B7A384B-3B88-5910-AB2A-F4BBDA756FA9}"/>
                </a:ext>
              </a:extLst>
            </p:cNvPr>
            <p:cNvSpPr txBox="1"/>
            <p:nvPr/>
          </p:nvSpPr>
          <p:spPr>
            <a:xfrm>
              <a:off x="12540167" y="5563117"/>
              <a:ext cx="4673290" cy="7157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130" dirty="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Transactional Level retail dataset including returns &amp; free Items.</a:t>
              </a:r>
              <a:endParaRPr lang="en-IN" sz="213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8091DA1F-EC9F-BC16-D0E5-0222E5152018}"/>
              </a:ext>
            </a:extLst>
          </p:cNvPr>
          <p:cNvSpPr txBox="1"/>
          <p:nvPr/>
        </p:nvSpPr>
        <p:spPr>
          <a:xfrm>
            <a:off x="12477715" y="6659650"/>
            <a:ext cx="5213537" cy="21729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5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Interpretation:</a:t>
            </a:r>
          </a:p>
          <a:p>
            <a:endParaRPr lang="en-US" sz="2500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n-US" sz="213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The Dataset provides sufficient scale and transaction depth to reliably model purchasing behavior and cross-sell opportunities.   </a:t>
            </a:r>
            <a:endParaRPr lang="en-IN" sz="2130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grpSp>
        <p:nvGrpSpPr>
          <p:cNvPr id="8" name="Group 6"/>
          <p:cNvGrpSpPr>
            <a:grpSpLocks noChangeAspect="1"/>
          </p:cNvGrpSpPr>
          <p:nvPr/>
        </p:nvGrpSpPr>
        <p:grpSpPr>
          <a:xfrm>
            <a:off x="1104738" y="209437"/>
            <a:ext cx="4675841" cy="4459889"/>
            <a:chOff x="0" y="0"/>
            <a:chExt cx="6324600" cy="6032500"/>
          </a:xfrm>
        </p:grpSpPr>
        <p:sp>
          <p:nvSpPr>
            <p:cNvPr id="9" name="Freeform 7"/>
            <p:cNvSpPr/>
            <p:nvPr/>
          </p:nvSpPr>
          <p:spPr>
            <a:xfrm>
              <a:off x="127000" y="127000"/>
              <a:ext cx="6070600" cy="5778500"/>
            </a:xfrm>
            <a:custGeom>
              <a:avLst/>
              <a:gdLst/>
              <a:ahLst/>
              <a:cxnLst/>
              <a:rect l="l" t="t" r="r" b="b"/>
              <a:pathLst>
                <a:path w="6070600" h="5778500">
                  <a:moveTo>
                    <a:pt x="0" y="0"/>
                  </a:moveTo>
                  <a:lnTo>
                    <a:pt x="6070600" y="0"/>
                  </a:lnTo>
                  <a:lnTo>
                    <a:pt x="6070600" y="5778500"/>
                  </a:lnTo>
                  <a:lnTo>
                    <a:pt x="0" y="5778500"/>
                  </a:lnTo>
                  <a:close/>
                </a:path>
              </a:pathLst>
            </a:custGeom>
            <a:blipFill>
              <a:blip r:embed="rId3"/>
              <a:stretch>
                <a:fillRect l="-21391" r="-21391"/>
              </a:stretch>
            </a:blipFill>
          </p:spPr>
        </p:sp>
        <p:sp>
          <p:nvSpPr>
            <p:cNvPr id="10" name="Freeform 8"/>
            <p:cNvSpPr/>
            <p:nvPr/>
          </p:nvSpPr>
          <p:spPr>
            <a:xfrm>
              <a:off x="0" y="0"/>
              <a:ext cx="6324600" cy="6032500"/>
            </a:xfrm>
            <a:custGeom>
              <a:avLst/>
              <a:gdLst/>
              <a:ahLst/>
              <a:cxnLst/>
              <a:rect l="l" t="t" r="r" b="b"/>
              <a:pathLst>
                <a:path w="6324600" h="6032500">
                  <a:moveTo>
                    <a:pt x="6324600" y="6032500"/>
                  </a:moveTo>
                  <a:lnTo>
                    <a:pt x="0" y="6032500"/>
                  </a:lnTo>
                  <a:lnTo>
                    <a:pt x="0" y="0"/>
                  </a:lnTo>
                  <a:lnTo>
                    <a:pt x="6324600" y="0"/>
                  </a:lnTo>
                  <a:lnTo>
                    <a:pt x="6324600" y="6032500"/>
                  </a:lnTo>
                  <a:close/>
                  <a:moveTo>
                    <a:pt x="127000" y="5905500"/>
                  </a:moveTo>
                  <a:lnTo>
                    <a:pt x="6197600" y="5905500"/>
                  </a:lnTo>
                  <a:lnTo>
                    <a:pt x="6197600" y="127000"/>
                  </a:lnTo>
                  <a:lnTo>
                    <a:pt x="127000" y="127000"/>
                  </a:lnTo>
                  <a:lnTo>
                    <a:pt x="127000" y="5905500"/>
                  </a:lnTo>
                  <a:close/>
                </a:path>
              </a:pathLst>
            </a:custGeom>
            <a:solidFill>
              <a:srgbClr val="004AAD"/>
            </a:solidFill>
          </p:spPr>
        </p:sp>
      </p:grpSp>
      <p:grpSp>
        <p:nvGrpSpPr>
          <p:cNvPr id="15" name="Group 15"/>
          <p:cNvGrpSpPr>
            <a:grpSpLocks noChangeAspect="1"/>
          </p:cNvGrpSpPr>
          <p:nvPr/>
        </p:nvGrpSpPr>
        <p:grpSpPr>
          <a:xfrm>
            <a:off x="6388434" y="5239674"/>
            <a:ext cx="4886750" cy="4661057"/>
            <a:chOff x="0" y="0"/>
            <a:chExt cx="6324600" cy="6032500"/>
          </a:xfrm>
        </p:grpSpPr>
        <p:sp>
          <p:nvSpPr>
            <p:cNvPr id="16" name="Freeform 16"/>
            <p:cNvSpPr/>
            <p:nvPr/>
          </p:nvSpPr>
          <p:spPr>
            <a:xfrm>
              <a:off x="127000" y="127000"/>
              <a:ext cx="6070600" cy="5778500"/>
            </a:xfrm>
            <a:custGeom>
              <a:avLst/>
              <a:gdLst/>
              <a:ahLst/>
              <a:cxnLst/>
              <a:rect l="l" t="t" r="r" b="b"/>
              <a:pathLst>
                <a:path w="6070600" h="5778500">
                  <a:moveTo>
                    <a:pt x="0" y="0"/>
                  </a:moveTo>
                  <a:lnTo>
                    <a:pt x="6070600" y="0"/>
                  </a:lnTo>
                  <a:lnTo>
                    <a:pt x="6070600" y="5778500"/>
                  </a:lnTo>
                  <a:lnTo>
                    <a:pt x="0" y="5778500"/>
                  </a:lnTo>
                  <a:close/>
                </a:path>
              </a:pathLst>
            </a:custGeom>
            <a:blipFill>
              <a:blip r:embed="rId4"/>
              <a:stretch>
                <a:fillRect l="-21391" r="-21391"/>
              </a:stretch>
            </a:blipFill>
          </p:spPr>
        </p:sp>
        <p:sp>
          <p:nvSpPr>
            <p:cNvPr id="17" name="Freeform 17"/>
            <p:cNvSpPr/>
            <p:nvPr/>
          </p:nvSpPr>
          <p:spPr>
            <a:xfrm>
              <a:off x="0" y="0"/>
              <a:ext cx="6324600" cy="6032500"/>
            </a:xfrm>
            <a:custGeom>
              <a:avLst/>
              <a:gdLst/>
              <a:ahLst/>
              <a:cxnLst/>
              <a:rect l="l" t="t" r="r" b="b"/>
              <a:pathLst>
                <a:path w="6324600" h="6032500">
                  <a:moveTo>
                    <a:pt x="6324600" y="6032500"/>
                  </a:moveTo>
                  <a:lnTo>
                    <a:pt x="0" y="6032500"/>
                  </a:lnTo>
                  <a:lnTo>
                    <a:pt x="0" y="0"/>
                  </a:lnTo>
                  <a:lnTo>
                    <a:pt x="6324600" y="0"/>
                  </a:lnTo>
                  <a:lnTo>
                    <a:pt x="6324600" y="6032500"/>
                  </a:lnTo>
                  <a:close/>
                  <a:moveTo>
                    <a:pt x="127000" y="5905500"/>
                  </a:moveTo>
                  <a:lnTo>
                    <a:pt x="6197600" y="5905500"/>
                  </a:lnTo>
                  <a:lnTo>
                    <a:pt x="6197600" y="127000"/>
                  </a:lnTo>
                  <a:lnTo>
                    <a:pt x="127000" y="127000"/>
                  </a:lnTo>
                  <a:lnTo>
                    <a:pt x="127000" y="5905500"/>
                  </a:lnTo>
                  <a:close/>
                </a:path>
              </a:pathLst>
            </a:custGeom>
            <a:solidFill>
              <a:srgbClr val="004AAD"/>
            </a:solidFill>
          </p:spPr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500" advClick="0" advTm="4000">
        <p159:morph option="byObject"/>
      </p:transition>
    </mc:Choice>
    <mc:Fallback xmlns="">
      <p:transition spd="slow" advClick="0" advTm="400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A28C14-3CE2-6CEA-1C80-F009112904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B8A1CC7A-DA45-061C-2F77-A3548EB636CF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27" name="TextBox 13">
            <a:extLst>
              <a:ext uri="{FF2B5EF4-FFF2-40B4-BE49-F238E27FC236}">
                <a16:creationId xmlns:a16="http://schemas.microsoft.com/office/drawing/2014/main" id="{6B5EB47A-FA36-13D6-661B-F0CAA96294DC}"/>
              </a:ext>
            </a:extLst>
          </p:cNvPr>
          <p:cNvSpPr txBox="1"/>
          <p:nvPr/>
        </p:nvSpPr>
        <p:spPr>
          <a:xfrm>
            <a:off x="-685800" y="-190500"/>
            <a:ext cx="13030200" cy="9137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940"/>
              </a:lnSpc>
            </a:pPr>
            <a:r>
              <a:rPr lang="en-US" sz="3800" dirty="0">
                <a:solidFill>
                  <a:srgbClr val="004AAD"/>
                </a:solidFill>
                <a:latin typeface="League Spartan"/>
              </a:rPr>
              <a:t>Exploratory Data Analysis (EDA) Summary</a:t>
            </a:r>
            <a:endParaRPr lang="en-US" sz="3800" dirty="0">
              <a:solidFill>
                <a:srgbClr val="004AAD"/>
              </a:solidFill>
              <a:latin typeface="League Spartan"/>
              <a:sym typeface="Roboto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650B5E5-608D-4714-AE03-423CF0FC07BE}"/>
              </a:ext>
            </a:extLst>
          </p:cNvPr>
          <p:cNvSpPr txBox="1"/>
          <p:nvPr/>
        </p:nvSpPr>
        <p:spPr>
          <a:xfrm>
            <a:off x="493818" y="2019300"/>
            <a:ext cx="4953000" cy="4052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500" b="1" dirty="0">
                <a:latin typeface="Poppins" panose="00000500000000000000" pitchFamily="2" charset="0"/>
                <a:cs typeface="Poppins" panose="00000500000000000000" pitchFamily="2" charset="0"/>
              </a:rPr>
              <a:t>Analyzed distribution of Quantity and Price:</a:t>
            </a:r>
          </a:p>
          <a:p>
            <a:pPr>
              <a:lnSpc>
                <a:spcPct val="200000"/>
              </a:lnSpc>
            </a:pPr>
            <a:r>
              <a:rPr lang="en-US" sz="2130" dirty="0">
                <a:latin typeface="Poppins" panose="00000500000000000000" pitchFamily="2" charset="0"/>
                <a:cs typeface="Poppins" panose="00000500000000000000" pitchFamily="2" charset="0"/>
              </a:rPr>
              <a:t>• Identified outliers and return patterns</a:t>
            </a:r>
          </a:p>
          <a:p>
            <a:pPr>
              <a:lnSpc>
                <a:spcPct val="200000"/>
              </a:lnSpc>
            </a:pPr>
            <a:r>
              <a:rPr lang="en-US" sz="2130" dirty="0">
                <a:latin typeface="Poppins" panose="00000500000000000000" pitchFamily="2" charset="0"/>
                <a:cs typeface="Poppins" panose="00000500000000000000" pitchFamily="2" charset="0"/>
              </a:rPr>
              <a:t>• Examined revenue trends across time and geography</a:t>
            </a:r>
          </a:p>
          <a:p>
            <a:pPr>
              <a:lnSpc>
                <a:spcPct val="200000"/>
              </a:lnSpc>
            </a:pPr>
            <a:r>
              <a:rPr lang="en-US" sz="2130" dirty="0">
                <a:latin typeface="Poppins" panose="00000500000000000000" pitchFamily="2" charset="0"/>
                <a:cs typeface="Poppins" panose="00000500000000000000" pitchFamily="2" charset="0"/>
              </a:rPr>
              <a:t>• Evaluated basket size distribution</a:t>
            </a:r>
            <a:endParaRPr lang="en-IN" sz="213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grpSp>
        <p:nvGrpSpPr>
          <p:cNvPr id="10" name="Group 3">
            <a:extLst>
              <a:ext uri="{FF2B5EF4-FFF2-40B4-BE49-F238E27FC236}">
                <a16:creationId xmlns:a16="http://schemas.microsoft.com/office/drawing/2014/main" id="{A4204E25-5B71-2478-ABB4-B7873CB0CA61}"/>
              </a:ext>
            </a:extLst>
          </p:cNvPr>
          <p:cNvGrpSpPr/>
          <p:nvPr/>
        </p:nvGrpSpPr>
        <p:grpSpPr>
          <a:xfrm>
            <a:off x="-23352" y="655755"/>
            <a:ext cx="18311352" cy="147544"/>
            <a:chOff x="0" y="0"/>
            <a:chExt cx="662281" cy="68570"/>
          </a:xfrm>
        </p:grpSpPr>
        <p:sp>
          <p:nvSpPr>
            <p:cNvPr id="11" name="Freeform 4">
              <a:extLst>
                <a:ext uri="{FF2B5EF4-FFF2-40B4-BE49-F238E27FC236}">
                  <a16:creationId xmlns:a16="http://schemas.microsoft.com/office/drawing/2014/main" id="{D7E9FB4D-C474-F002-07E7-D8064FCF0FAE}"/>
                </a:ext>
              </a:extLst>
            </p:cNvPr>
            <p:cNvSpPr/>
            <p:nvPr/>
          </p:nvSpPr>
          <p:spPr>
            <a:xfrm>
              <a:off x="0" y="0"/>
              <a:ext cx="662281" cy="68570"/>
            </a:xfrm>
            <a:custGeom>
              <a:avLst/>
              <a:gdLst/>
              <a:ahLst/>
              <a:cxnLst/>
              <a:rect l="l" t="t" r="r" b="b"/>
              <a:pathLst>
                <a:path w="662281" h="68570">
                  <a:moveTo>
                    <a:pt x="0" y="0"/>
                  </a:moveTo>
                  <a:lnTo>
                    <a:pt x="662281" y="0"/>
                  </a:lnTo>
                  <a:lnTo>
                    <a:pt x="662281" y="68570"/>
                  </a:lnTo>
                  <a:lnTo>
                    <a:pt x="0" y="6857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12" name="TextBox 5">
              <a:extLst>
                <a:ext uri="{FF2B5EF4-FFF2-40B4-BE49-F238E27FC236}">
                  <a16:creationId xmlns:a16="http://schemas.microsoft.com/office/drawing/2014/main" id="{9B6C54C4-A19A-0C01-E0AC-9A7A01E4F39D}"/>
                </a:ext>
              </a:extLst>
            </p:cNvPr>
            <p:cNvSpPr txBox="1"/>
            <p:nvPr/>
          </p:nvSpPr>
          <p:spPr>
            <a:xfrm>
              <a:off x="0" y="-47625"/>
              <a:ext cx="662281" cy="1161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" name="Group 3">
            <a:extLst>
              <a:ext uri="{FF2B5EF4-FFF2-40B4-BE49-F238E27FC236}">
                <a16:creationId xmlns:a16="http://schemas.microsoft.com/office/drawing/2014/main" id="{41A80780-4AFE-8845-EA4E-03E2FCC1B5E0}"/>
              </a:ext>
            </a:extLst>
          </p:cNvPr>
          <p:cNvGrpSpPr/>
          <p:nvPr/>
        </p:nvGrpSpPr>
        <p:grpSpPr>
          <a:xfrm>
            <a:off x="6766771" y="9631246"/>
            <a:ext cx="10163175" cy="102476"/>
            <a:chOff x="0" y="0"/>
            <a:chExt cx="662281" cy="68570"/>
          </a:xfrm>
        </p:grpSpPr>
        <p:sp>
          <p:nvSpPr>
            <p:cNvPr id="16" name="Freeform 4">
              <a:extLst>
                <a:ext uri="{FF2B5EF4-FFF2-40B4-BE49-F238E27FC236}">
                  <a16:creationId xmlns:a16="http://schemas.microsoft.com/office/drawing/2014/main" id="{2740DDB4-2663-A957-1ABA-B0CC696B9557}"/>
                </a:ext>
              </a:extLst>
            </p:cNvPr>
            <p:cNvSpPr/>
            <p:nvPr/>
          </p:nvSpPr>
          <p:spPr>
            <a:xfrm>
              <a:off x="0" y="0"/>
              <a:ext cx="662281" cy="68570"/>
            </a:xfrm>
            <a:custGeom>
              <a:avLst/>
              <a:gdLst/>
              <a:ahLst/>
              <a:cxnLst/>
              <a:rect l="l" t="t" r="r" b="b"/>
              <a:pathLst>
                <a:path w="662281" h="68570">
                  <a:moveTo>
                    <a:pt x="0" y="0"/>
                  </a:moveTo>
                  <a:lnTo>
                    <a:pt x="662281" y="0"/>
                  </a:lnTo>
                  <a:lnTo>
                    <a:pt x="662281" y="68570"/>
                  </a:lnTo>
                  <a:lnTo>
                    <a:pt x="0" y="6857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17" name="TextBox 5">
              <a:extLst>
                <a:ext uri="{FF2B5EF4-FFF2-40B4-BE49-F238E27FC236}">
                  <a16:creationId xmlns:a16="http://schemas.microsoft.com/office/drawing/2014/main" id="{A809E904-52CE-4B68-245B-DC3B7F516D13}"/>
                </a:ext>
              </a:extLst>
            </p:cNvPr>
            <p:cNvSpPr txBox="1"/>
            <p:nvPr/>
          </p:nvSpPr>
          <p:spPr>
            <a:xfrm>
              <a:off x="0" y="-47625"/>
              <a:ext cx="662281" cy="1161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2F294B37-C3EF-D8F6-CADA-1BB91A306764}"/>
              </a:ext>
            </a:extLst>
          </p:cNvPr>
          <p:cNvSpPr txBox="1"/>
          <p:nvPr/>
        </p:nvSpPr>
        <p:spPr>
          <a:xfrm>
            <a:off x="493818" y="6819900"/>
            <a:ext cx="4953000" cy="1403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130" b="1" dirty="0">
                <a:latin typeface="Poppins" panose="00000500000000000000" pitchFamily="2" charset="0"/>
                <a:cs typeface="Poppins" panose="00000500000000000000" pitchFamily="2" charset="0"/>
              </a:rPr>
              <a:t>EDA findings informed data cleaning decisions and guided subsequent Market Basket Analysis.</a:t>
            </a:r>
            <a:endParaRPr lang="en-IN" sz="2130" b="1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57DF158-23E6-DF0C-78FB-298FAAB014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6771" y="2781300"/>
            <a:ext cx="10201275" cy="480060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66AC6CC3-46EC-327E-72FB-2EBD56976338}"/>
              </a:ext>
            </a:extLst>
          </p:cNvPr>
          <p:cNvSpPr txBox="1"/>
          <p:nvPr/>
        </p:nvSpPr>
        <p:spPr>
          <a:xfrm>
            <a:off x="5446818" y="8449679"/>
            <a:ext cx="897167" cy="2364372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</a:pPr>
            <a:endParaRPr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21742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500" advClick="0" advTm="4000">
        <p159:morph option="byObject"/>
      </p:transition>
    </mc:Choice>
    <mc:Fallback xmlns="">
      <p:transition spd="slow" advClick="0" advTm="400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22D207-C3AA-E194-E596-C66B8431D8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794D9DB1-6EED-814E-AAA4-1FCEA718D81F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297F4979-2E52-C7C2-5EC2-0778AB1491A1}"/>
              </a:ext>
            </a:extLst>
          </p:cNvPr>
          <p:cNvGrpSpPr/>
          <p:nvPr/>
        </p:nvGrpSpPr>
        <p:grpSpPr>
          <a:xfrm>
            <a:off x="0" y="1151359"/>
            <a:ext cx="6792707" cy="9135641"/>
            <a:chOff x="0" y="0"/>
            <a:chExt cx="1789026" cy="2709333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ECCD456D-5739-9EE5-1C54-DCC398A8B060}"/>
                </a:ext>
              </a:extLst>
            </p:cNvPr>
            <p:cNvSpPr/>
            <p:nvPr/>
          </p:nvSpPr>
          <p:spPr>
            <a:xfrm>
              <a:off x="0" y="0"/>
              <a:ext cx="1789026" cy="2709333"/>
            </a:xfrm>
            <a:custGeom>
              <a:avLst/>
              <a:gdLst/>
              <a:ahLst/>
              <a:cxnLst/>
              <a:rect l="l" t="t" r="r" b="b"/>
              <a:pathLst>
                <a:path w="1789026" h="2709333">
                  <a:moveTo>
                    <a:pt x="0" y="0"/>
                  </a:moveTo>
                  <a:lnTo>
                    <a:pt x="1789026" y="0"/>
                  </a:lnTo>
                  <a:lnTo>
                    <a:pt x="178902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F82AA7B3-D8B7-5582-61A8-0A4BB314AB6C}"/>
                </a:ext>
              </a:extLst>
            </p:cNvPr>
            <p:cNvSpPr txBox="1"/>
            <p:nvPr/>
          </p:nvSpPr>
          <p:spPr>
            <a:xfrm>
              <a:off x="0" y="-47625"/>
              <a:ext cx="1789026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E68BAF0A-D603-BF95-41F6-4A38DFB6A7C1}"/>
              </a:ext>
            </a:extLst>
          </p:cNvPr>
          <p:cNvGrpSpPr/>
          <p:nvPr/>
        </p:nvGrpSpPr>
        <p:grpSpPr>
          <a:xfrm>
            <a:off x="5446818" y="8630505"/>
            <a:ext cx="897167" cy="2183545"/>
            <a:chOff x="0" y="0"/>
            <a:chExt cx="236291" cy="575090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1EA3CBFC-4992-B897-1488-0F5BA513E11C}"/>
                </a:ext>
              </a:extLst>
            </p:cNvPr>
            <p:cNvSpPr/>
            <p:nvPr/>
          </p:nvSpPr>
          <p:spPr>
            <a:xfrm>
              <a:off x="0" y="0"/>
              <a:ext cx="236291" cy="575090"/>
            </a:xfrm>
            <a:custGeom>
              <a:avLst/>
              <a:gdLst/>
              <a:ahLst/>
              <a:cxnLst/>
              <a:rect l="l" t="t" r="r" b="b"/>
              <a:pathLst>
                <a:path w="236291" h="575090">
                  <a:moveTo>
                    <a:pt x="118145" y="0"/>
                  </a:moveTo>
                  <a:lnTo>
                    <a:pt x="118145" y="0"/>
                  </a:lnTo>
                  <a:cubicBezTo>
                    <a:pt x="183395" y="0"/>
                    <a:pt x="236291" y="52895"/>
                    <a:pt x="236291" y="118145"/>
                  </a:cubicBezTo>
                  <a:lnTo>
                    <a:pt x="236291" y="456945"/>
                  </a:lnTo>
                  <a:cubicBezTo>
                    <a:pt x="236291" y="488279"/>
                    <a:pt x="223843" y="518330"/>
                    <a:pt x="201687" y="540486"/>
                  </a:cubicBezTo>
                  <a:cubicBezTo>
                    <a:pt x="179530" y="562643"/>
                    <a:pt x="149480" y="575090"/>
                    <a:pt x="118145" y="575090"/>
                  </a:cubicBezTo>
                  <a:lnTo>
                    <a:pt x="118145" y="575090"/>
                  </a:lnTo>
                  <a:cubicBezTo>
                    <a:pt x="86811" y="575090"/>
                    <a:pt x="56761" y="562643"/>
                    <a:pt x="34604" y="540486"/>
                  </a:cubicBezTo>
                  <a:cubicBezTo>
                    <a:pt x="12447" y="518330"/>
                    <a:pt x="0" y="488279"/>
                    <a:pt x="0" y="456945"/>
                  </a:cubicBezTo>
                  <a:lnTo>
                    <a:pt x="0" y="118145"/>
                  </a:lnTo>
                  <a:cubicBezTo>
                    <a:pt x="0" y="86811"/>
                    <a:pt x="12447" y="56761"/>
                    <a:pt x="34604" y="34604"/>
                  </a:cubicBezTo>
                  <a:cubicBezTo>
                    <a:pt x="56761" y="12447"/>
                    <a:pt x="86811" y="0"/>
                    <a:pt x="11814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1C8151E0-675A-0900-F305-596E4135F4CB}"/>
                </a:ext>
              </a:extLst>
            </p:cNvPr>
            <p:cNvSpPr txBox="1"/>
            <p:nvPr/>
          </p:nvSpPr>
          <p:spPr>
            <a:xfrm>
              <a:off x="0" y="-47625"/>
              <a:ext cx="236291" cy="6227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1869730-AFF9-4C87-A943-5015ACF49507}"/>
              </a:ext>
            </a:extLst>
          </p:cNvPr>
          <p:cNvGrpSpPr/>
          <p:nvPr/>
        </p:nvGrpSpPr>
        <p:grpSpPr>
          <a:xfrm>
            <a:off x="471487" y="2324100"/>
            <a:ext cx="5634574" cy="6118932"/>
            <a:chOff x="709410" y="3385428"/>
            <a:chExt cx="5634574" cy="6118932"/>
          </a:xfrm>
        </p:grpSpPr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98C04A4A-736E-77AC-893D-4A9C2DA49179}"/>
                </a:ext>
              </a:extLst>
            </p:cNvPr>
            <p:cNvSpPr txBox="1"/>
            <p:nvPr/>
          </p:nvSpPr>
          <p:spPr>
            <a:xfrm>
              <a:off x="709411" y="3385428"/>
              <a:ext cx="5634573" cy="317574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342900" indent="-342900">
                <a:lnSpc>
                  <a:spcPts val="2976"/>
                </a:lnSpc>
                <a:spcBef>
                  <a:spcPct val="0"/>
                </a:spcBef>
                <a:buFont typeface="Wingdings" panose="05000000000000000000" pitchFamily="2" charset="2"/>
                <a:buChar char="Ø"/>
              </a:pPr>
              <a:r>
                <a:rPr lang="en-US" sz="2500" b="1" dirty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Data Issues Identified:</a:t>
              </a:r>
            </a:p>
            <a:p>
              <a:pPr>
                <a:lnSpc>
                  <a:spcPts val="2976"/>
                </a:lnSpc>
                <a:spcBef>
                  <a:spcPct val="0"/>
                </a:spcBef>
              </a:pPr>
              <a:endParaRPr lang="en-US" sz="2125" b="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>
                <a:lnSpc>
                  <a:spcPct val="150000"/>
                </a:lnSpc>
                <a:spcBef>
                  <a:spcPct val="0"/>
                </a:spcBef>
              </a:pPr>
              <a:r>
                <a:rPr lang="en-US" sz="2125" dirty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• Missing Customer ID</a:t>
              </a:r>
            </a:p>
            <a:p>
              <a:pPr>
                <a:lnSpc>
                  <a:spcPct val="150000"/>
                </a:lnSpc>
                <a:spcBef>
                  <a:spcPct val="0"/>
                </a:spcBef>
              </a:pPr>
              <a:r>
                <a:rPr lang="en-US" sz="2125" dirty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• Duplicate invoices</a:t>
              </a:r>
            </a:p>
            <a:p>
              <a:pPr>
                <a:lnSpc>
                  <a:spcPct val="150000"/>
                </a:lnSpc>
                <a:spcBef>
                  <a:spcPct val="0"/>
                </a:spcBef>
              </a:pPr>
              <a:r>
                <a:rPr lang="en-US" sz="2125" dirty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• Blank / inconsistent item names</a:t>
              </a:r>
            </a:p>
            <a:p>
              <a:pPr>
                <a:lnSpc>
                  <a:spcPct val="150000"/>
                </a:lnSpc>
                <a:spcBef>
                  <a:spcPct val="0"/>
                </a:spcBef>
              </a:pPr>
              <a:r>
                <a:rPr lang="en-US" sz="2125" dirty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• Non-positive prices</a:t>
              </a:r>
            </a:p>
            <a:p>
              <a:pPr>
                <a:lnSpc>
                  <a:spcPct val="150000"/>
                </a:lnSpc>
                <a:spcBef>
                  <a:spcPct val="0"/>
                </a:spcBef>
              </a:pPr>
              <a:r>
                <a:rPr lang="en-US" sz="2125" dirty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• Data type inconsistencies</a:t>
              </a:r>
            </a:p>
          </p:txBody>
        </p:sp>
        <p:sp>
          <p:nvSpPr>
            <p:cNvPr id="15" name="TextBox 15">
              <a:extLst>
                <a:ext uri="{FF2B5EF4-FFF2-40B4-BE49-F238E27FC236}">
                  <a16:creationId xmlns:a16="http://schemas.microsoft.com/office/drawing/2014/main" id="{8977D1F1-C059-1674-D9B5-844A41464AF9}"/>
                </a:ext>
              </a:extLst>
            </p:cNvPr>
            <p:cNvSpPr txBox="1"/>
            <p:nvPr/>
          </p:nvSpPr>
          <p:spPr>
            <a:xfrm>
              <a:off x="709410" y="7600634"/>
              <a:ext cx="5634573" cy="190372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342900" indent="-342900">
                <a:lnSpc>
                  <a:spcPts val="2976"/>
                </a:lnSpc>
                <a:spcBef>
                  <a:spcPct val="0"/>
                </a:spcBef>
                <a:buFont typeface="Wingdings" panose="05000000000000000000" pitchFamily="2" charset="2"/>
                <a:buChar char="Ø"/>
              </a:pPr>
              <a:r>
                <a:rPr lang="en-US" sz="2500" b="1" dirty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Impact:</a:t>
              </a:r>
            </a:p>
            <a:p>
              <a:pPr>
                <a:lnSpc>
                  <a:spcPts val="2976"/>
                </a:lnSpc>
                <a:spcBef>
                  <a:spcPct val="0"/>
                </a:spcBef>
              </a:pPr>
              <a:endParaRPr lang="en-US" sz="25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>
                <a:lnSpc>
                  <a:spcPts val="2976"/>
                </a:lnSpc>
                <a:spcBef>
                  <a:spcPct val="0"/>
                </a:spcBef>
              </a:pPr>
              <a:r>
                <a:rPr lang="en-US" sz="2130" dirty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Ensured accurate association rules and reliable business insights</a:t>
              </a:r>
              <a:r>
                <a:rPr lang="en-US" sz="2500" dirty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.</a:t>
              </a:r>
            </a:p>
            <a:p>
              <a:pPr algn="l">
                <a:lnSpc>
                  <a:spcPts val="2976"/>
                </a:lnSpc>
                <a:spcBef>
                  <a:spcPct val="0"/>
                </a:spcBef>
              </a:pPr>
              <a:endParaRPr lang="en-US" sz="212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sp>
        <p:nvSpPr>
          <p:cNvPr id="27" name="TextBox 13">
            <a:extLst>
              <a:ext uri="{FF2B5EF4-FFF2-40B4-BE49-F238E27FC236}">
                <a16:creationId xmlns:a16="http://schemas.microsoft.com/office/drawing/2014/main" id="{3E5C73AA-345C-AFD7-B9B0-00F4E30A0CF5}"/>
              </a:ext>
            </a:extLst>
          </p:cNvPr>
          <p:cNvSpPr txBox="1"/>
          <p:nvPr/>
        </p:nvSpPr>
        <p:spPr>
          <a:xfrm>
            <a:off x="-685800" y="-134248"/>
            <a:ext cx="10411026" cy="9137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940"/>
              </a:lnSpc>
            </a:pPr>
            <a:r>
              <a:rPr lang="en-US" sz="3800" dirty="0">
                <a:solidFill>
                  <a:srgbClr val="004AAD"/>
                </a:solidFill>
                <a:latin typeface="League Spartan"/>
                <a:sym typeface="Roboto"/>
              </a:rPr>
              <a:t>Data Cleaning &amp; Preparation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852A069-9B89-B3DF-6920-DC6535826BE0}"/>
              </a:ext>
            </a:extLst>
          </p:cNvPr>
          <p:cNvSpPr txBox="1"/>
          <p:nvPr/>
        </p:nvSpPr>
        <p:spPr>
          <a:xfrm>
            <a:off x="12272426" y="2171700"/>
            <a:ext cx="4953000" cy="71001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500" b="1" dirty="0">
                <a:latin typeface="Poppins" panose="00000500000000000000" pitchFamily="2" charset="0"/>
                <a:cs typeface="Poppins" panose="00000500000000000000" pitchFamily="2" charset="0"/>
              </a:rPr>
              <a:t>Cleaning Actions Performed:</a:t>
            </a:r>
          </a:p>
          <a:p>
            <a:endParaRPr lang="en-US" sz="2500" b="1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>
              <a:lnSpc>
                <a:spcPct val="150000"/>
              </a:lnSpc>
            </a:pPr>
            <a:r>
              <a:rPr lang="en-US" sz="2130" dirty="0">
                <a:latin typeface="Poppins" panose="00000500000000000000" pitchFamily="2" charset="0"/>
                <a:cs typeface="Poppins" panose="00000500000000000000" pitchFamily="2" charset="0"/>
              </a:rPr>
              <a:t>• Removed 5,287 exact duplicate rows</a:t>
            </a:r>
          </a:p>
          <a:p>
            <a:pPr>
              <a:lnSpc>
                <a:spcPct val="150000"/>
              </a:lnSpc>
            </a:pPr>
            <a:r>
              <a:rPr lang="en-US" sz="2130" dirty="0">
                <a:latin typeface="Poppins" panose="00000500000000000000" pitchFamily="2" charset="0"/>
                <a:cs typeface="Poppins" panose="00000500000000000000" pitchFamily="2" charset="0"/>
              </a:rPr>
              <a:t>• Replaced missing Customer ID with “Anonymous Purchase”</a:t>
            </a:r>
          </a:p>
          <a:p>
            <a:pPr>
              <a:lnSpc>
                <a:spcPct val="150000"/>
              </a:lnSpc>
            </a:pPr>
            <a:r>
              <a:rPr lang="en-US" sz="2130" dirty="0">
                <a:latin typeface="Poppins" panose="00000500000000000000" pitchFamily="2" charset="0"/>
                <a:cs typeface="Poppins" panose="00000500000000000000" pitchFamily="2" charset="0"/>
              </a:rPr>
              <a:t>• Standardized product names (</a:t>
            </a:r>
            <a:r>
              <a:rPr lang="en-US" sz="2130" dirty="0" err="1">
                <a:latin typeface="Poppins" panose="00000500000000000000" pitchFamily="2" charset="0"/>
                <a:cs typeface="Poppins" panose="00000500000000000000" pitchFamily="2" charset="0"/>
              </a:rPr>
              <a:t>Itemname_Clean</a:t>
            </a:r>
            <a:r>
              <a:rPr lang="en-US" sz="2130" dirty="0">
                <a:latin typeface="Poppins" panose="00000500000000000000" pitchFamily="2" charset="0"/>
                <a:cs typeface="Poppins" panose="00000500000000000000" pitchFamily="2" charset="0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sz="2130" dirty="0">
                <a:latin typeface="Poppins" panose="00000500000000000000" pitchFamily="2" charset="0"/>
                <a:cs typeface="Poppins" panose="00000500000000000000" pitchFamily="2" charset="0"/>
              </a:rPr>
              <a:t>• Preserved returns &amp; promotions as valid business events</a:t>
            </a:r>
          </a:p>
          <a:p>
            <a:pPr>
              <a:lnSpc>
                <a:spcPct val="150000"/>
              </a:lnSpc>
            </a:pPr>
            <a:r>
              <a:rPr lang="en-US" sz="2130" dirty="0">
                <a:latin typeface="Poppins" panose="00000500000000000000" pitchFamily="2" charset="0"/>
                <a:cs typeface="Poppins" panose="00000500000000000000" pitchFamily="2" charset="0"/>
              </a:rPr>
              <a:t>• Excluded non-positive prices from revenue measures</a:t>
            </a:r>
          </a:p>
          <a:p>
            <a:pPr>
              <a:lnSpc>
                <a:spcPct val="150000"/>
              </a:lnSpc>
            </a:pPr>
            <a:r>
              <a:rPr lang="en-US" sz="2130" dirty="0">
                <a:latin typeface="Poppins" panose="00000500000000000000" pitchFamily="2" charset="0"/>
                <a:cs typeface="Poppins" panose="00000500000000000000" pitchFamily="2" charset="0"/>
              </a:rPr>
              <a:t>• Created Revenue column (Quantity × Price)</a:t>
            </a:r>
            <a:endParaRPr lang="en-IN" sz="213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3D Model 8" descr="Magnifying Glass">
                <a:extLst>
                  <a:ext uri="{FF2B5EF4-FFF2-40B4-BE49-F238E27FC236}">
                    <a16:creationId xmlns:a16="http://schemas.microsoft.com/office/drawing/2014/main" id="{41B6FB74-9A0A-CCF0-BDA6-2AB0BEAB952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76032202"/>
                  </p:ext>
                </p:extLst>
              </p:nvPr>
            </p:nvGraphicFramePr>
            <p:xfrm>
              <a:off x="7573806" y="2730289"/>
              <a:ext cx="3023123" cy="3567965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023123" cy="3567965"/>
                    </a:xfrm>
                    <a:prstGeom prst="rect">
                      <a:avLst/>
                    </a:prstGeom>
                  </am3d:spPr>
                  <am3d:camera>
                    <am3d:pos x="0" y="0" z="6611458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0478" d="1000000"/>
                    <am3d:preTrans dx="3477914" dy="-15515201" dz="-2432555"/>
                    <am3d:scale>
                      <am3d:sx n="1000000" d="1000000"/>
                      <am3d:sy n="1000000" d="1000000"/>
                      <am3d:sz n="1000000" d="1000000"/>
                    </am3d:scale>
                    <am3d:rot ax="1332274" ay="2567949" az="930013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562311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3D Model 8" descr="Magnifying Glass">
                <a:extLst>
                  <a:ext uri="{FF2B5EF4-FFF2-40B4-BE49-F238E27FC236}">
                    <a16:creationId xmlns:a16="http://schemas.microsoft.com/office/drawing/2014/main" id="{41B6FB74-9A0A-CCF0-BDA6-2AB0BEAB952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573806" y="2730289"/>
                <a:ext cx="3023123" cy="3567965"/>
              </a:xfrm>
              <a:prstGeom prst="rect">
                <a:avLst/>
              </a:prstGeom>
            </p:spPr>
          </p:pic>
        </mc:Fallback>
      </mc:AlternateContent>
      <p:grpSp>
        <p:nvGrpSpPr>
          <p:cNvPr id="10" name="Group 3">
            <a:extLst>
              <a:ext uri="{FF2B5EF4-FFF2-40B4-BE49-F238E27FC236}">
                <a16:creationId xmlns:a16="http://schemas.microsoft.com/office/drawing/2014/main" id="{6AC74F8E-E093-BACE-0934-66CDEBD49846}"/>
              </a:ext>
            </a:extLst>
          </p:cNvPr>
          <p:cNvGrpSpPr/>
          <p:nvPr/>
        </p:nvGrpSpPr>
        <p:grpSpPr>
          <a:xfrm>
            <a:off x="-23352" y="655755"/>
            <a:ext cx="18311352" cy="147544"/>
            <a:chOff x="0" y="0"/>
            <a:chExt cx="662281" cy="68570"/>
          </a:xfrm>
        </p:grpSpPr>
        <p:sp>
          <p:nvSpPr>
            <p:cNvPr id="11" name="Freeform 4">
              <a:extLst>
                <a:ext uri="{FF2B5EF4-FFF2-40B4-BE49-F238E27FC236}">
                  <a16:creationId xmlns:a16="http://schemas.microsoft.com/office/drawing/2014/main" id="{4CEAEA48-ADB4-A6E5-8033-FB3169984CC0}"/>
                </a:ext>
              </a:extLst>
            </p:cNvPr>
            <p:cNvSpPr/>
            <p:nvPr/>
          </p:nvSpPr>
          <p:spPr>
            <a:xfrm>
              <a:off x="0" y="0"/>
              <a:ext cx="662281" cy="68570"/>
            </a:xfrm>
            <a:custGeom>
              <a:avLst/>
              <a:gdLst/>
              <a:ahLst/>
              <a:cxnLst/>
              <a:rect l="l" t="t" r="r" b="b"/>
              <a:pathLst>
                <a:path w="662281" h="68570">
                  <a:moveTo>
                    <a:pt x="0" y="0"/>
                  </a:moveTo>
                  <a:lnTo>
                    <a:pt x="662281" y="0"/>
                  </a:lnTo>
                  <a:lnTo>
                    <a:pt x="662281" y="68570"/>
                  </a:lnTo>
                  <a:lnTo>
                    <a:pt x="0" y="6857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12" name="TextBox 5">
              <a:extLst>
                <a:ext uri="{FF2B5EF4-FFF2-40B4-BE49-F238E27FC236}">
                  <a16:creationId xmlns:a16="http://schemas.microsoft.com/office/drawing/2014/main" id="{CC218D2B-A1AF-B87C-13CD-855BE44BABED}"/>
                </a:ext>
              </a:extLst>
            </p:cNvPr>
            <p:cNvSpPr txBox="1"/>
            <p:nvPr/>
          </p:nvSpPr>
          <p:spPr>
            <a:xfrm>
              <a:off x="0" y="-47625"/>
              <a:ext cx="662281" cy="1161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" name="Group 3">
            <a:extLst>
              <a:ext uri="{FF2B5EF4-FFF2-40B4-BE49-F238E27FC236}">
                <a16:creationId xmlns:a16="http://schemas.microsoft.com/office/drawing/2014/main" id="{5EAC835B-8729-13E8-9EEF-8E4B60F7C62B}"/>
              </a:ext>
            </a:extLst>
          </p:cNvPr>
          <p:cNvGrpSpPr/>
          <p:nvPr/>
        </p:nvGrpSpPr>
        <p:grpSpPr>
          <a:xfrm>
            <a:off x="10287000" y="9733721"/>
            <a:ext cx="7848600" cy="147569"/>
            <a:chOff x="0" y="0"/>
            <a:chExt cx="662281" cy="68570"/>
          </a:xfrm>
        </p:grpSpPr>
        <p:sp>
          <p:nvSpPr>
            <p:cNvPr id="16" name="Freeform 4">
              <a:extLst>
                <a:ext uri="{FF2B5EF4-FFF2-40B4-BE49-F238E27FC236}">
                  <a16:creationId xmlns:a16="http://schemas.microsoft.com/office/drawing/2014/main" id="{3B14C660-52E0-C90F-E58C-942A2A432980}"/>
                </a:ext>
              </a:extLst>
            </p:cNvPr>
            <p:cNvSpPr/>
            <p:nvPr/>
          </p:nvSpPr>
          <p:spPr>
            <a:xfrm>
              <a:off x="0" y="0"/>
              <a:ext cx="662281" cy="68570"/>
            </a:xfrm>
            <a:custGeom>
              <a:avLst/>
              <a:gdLst/>
              <a:ahLst/>
              <a:cxnLst/>
              <a:rect l="l" t="t" r="r" b="b"/>
              <a:pathLst>
                <a:path w="662281" h="68570">
                  <a:moveTo>
                    <a:pt x="0" y="0"/>
                  </a:moveTo>
                  <a:lnTo>
                    <a:pt x="662281" y="0"/>
                  </a:lnTo>
                  <a:lnTo>
                    <a:pt x="662281" y="68570"/>
                  </a:lnTo>
                  <a:lnTo>
                    <a:pt x="0" y="6857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17" name="TextBox 5">
              <a:extLst>
                <a:ext uri="{FF2B5EF4-FFF2-40B4-BE49-F238E27FC236}">
                  <a16:creationId xmlns:a16="http://schemas.microsoft.com/office/drawing/2014/main" id="{0E7409F5-1D36-D253-B0DB-91110ABE67BC}"/>
                </a:ext>
              </a:extLst>
            </p:cNvPr>
            <p:cNvSpPr txBox="1"/>
            <p:nvPr/>
          </p:nvSpPr>
          <p:spPr>
            <a:xfrm>
              <a:off x="0" y="-47625"/>
              <a:ext cx="662281" cy="1161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5348679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500" advClick="0" advTm="4000">
        <p159:morph option="byObject"/>
      </p:transition>
    </mc:Choice>
    <mc:Fallback xmlns="">
      <p:transition spd="slow" advClick="0" advTm="400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257175" y="4736028"/>
            <a:ext cx="18773775" cy="5550971"/>
            <a:chOff x="0" y="0"/>
            <a:chExt cx="4952059" cy="52848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952059" cy="528487"/>
            </a:xfrm>
            <a:custGeom>
              <a:avLst/>
              <a:gdLst/>
              <a:ahLst/>
              <a:cxnLst/>
              <a:rect l="l" t="t" r="r" b="b"/>
              <a:pathLst>
                <a:path w="4952059" h="528487">
                  <a:moveTo>
                    <a:pt x="20999" y="0"/>
                  </a:moveTo>
                  <a:lnTo>
                    <a:pt x="4931060" y="0"/>
                  </a:lnTo>
                  <a:cubicBezTo>
                    <a:pt x="4936629" y="0"/>
                    <a:pt x="4941970" y="2212"/>
                    <a:pt x="4945909" y="6151"/>
                  </a:cubicBezTo>
                  <a:cubicBezTo>
                    <a:pt x="4949847" y="10089"/>
                    <a:pt x="4952059" y="15430"/>
                    <a:pt x="4952059" y="20999"/>
                  </a:cubicBezTo>
                  <a:lnTo>
                    <a:pt x="4952059" y="507488"/>
                  </a:lnTo>
                  <a:cubicBezTo>
                    <a:pt x="4952059" y="519086"/>
                    <a:pt x="4942658" y="528487"/>
                    <a:pt x="4931060" y="528487"/>
                  </a:cubicBezTo>
                  <a:lnTo>
                    <a:pt x="20999" y="528487"/>
                  </a:lnTo>
                  <a:cubicBezTo>
                    <a:pt x="15430" y="528487"/>
                    <a:pt x="10089" y="526275"/>
                    <a:pt x="6151" y="522337"/>
                  </a:cubicBezTo>
                  <a:cubicBezTo>
                    <a:pt x="2212" y="518399"/>
                    <a:pt x="0" y="513057"/>
                    <a:pt x="0" y="507488"/>
                  </a:cubicBezTo>
                  <a:lnTo>
                    <a:pt x="0" y="20999"/>
                  </a:lnTo>
                  <a:cubicBezTo>
                    <a:pt x="0" y="15430"/>
                    <a:pt x="2212" y="10089"/>
                    <a:pt x="6151" y="6151"/>
                  </a:cubicBezTo>
                  <a:cubicBezTo>
                    <a:pt x="10089" y="2212"/>
                    <a:pt x="15430" y="0"/>
                    <a:pt x="20999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952059" cy="5761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5765807" y="1884385"/>
            <a:ext cx="6756386" cy="19911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40"/>
              </a:lnSpc>
            </a:pPr>
            <a:r>
              <a:rPr lang="en-US" sz="5672" dirty="0">
                <a:solidFill>
                  <a:srgbClr val="004AAD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Market Basket Analysis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427794" y="1280201"/>
            <a:ext cx="5535606" cy="6136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94"/>
              </a:lnSpc>
            </a:pPr>
            <a:r>
              <a:rPr lang="en-US" sz="3200" b="1" dirty="0">
                <a:solidFill>
                  <a:srgbClr val="303642"/>
                </a:solidFill>
                <a:latin typeface="League Spartan" panose="020B0604020202020204" charset="0"/>
                <a:ea typeface="Roboto"/>
                <a:cs typeface="Roboto"/>
                <a:sym typeface="Roboto"/>
              </a:rPr>
              <a:t>Data Transformation For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1D81275-4B76-7022-F7FE-8AF8578F5882}"/>
              </a:ext>
            </a:extLst>
          </p:cNvPr>
          <p:cNvSpPr txBox="1"/>
          <p:nvPr/>
        </p:nvSpPr>
        <p:spPr>
          <a:xfrm>
            <a:off x="914400" y="5219700"/>
            <a:ext cx="10820400" cy="35730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sz="25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• </a:t>
            </a:r>
            <a:r>
              <a:rPr lang="en-IN" sz="213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Converted dataset into </a:t>
            </a:r>
            <a:r>
              <a:rPr lang="en-IN" sz="213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BillNo</a:t>
            </a:r>
            <a:r>
              <a:rPr lang="en-IN" sz="213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–Item transaction format</a:t>
            </a:r>
          </a:p>
          <a:p>
            <a:pPr>
              <a:lnSpc>
                <a:spcPct val="150000"/>
              </a:lnSpc>
            </a:pPr>
            <a:r>
              <a:rPr lang="en-IN" sz="213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• Calculated Basket Size per transaction</a:t>
            </a:r>
          </a:p>
          <a:p>
            <a:pPr>
              <a:lnSpc>
                <a:spcPct val="150000"/>
              </a:lnSpc>
            </a:pPr>
            <a:r>
              <a:rPr lang="en-IN" sz="213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• Grouped baskets into Small / Medium / Large</a:t>
            </a:r>
          </a:p>
          <a:p>
            <a:pPr>
              <a:lnSpc>
                <a:spcPct val="150000"/>
              </a:lnSpc>
            </a:pPr>
            <a:r>
              <a:rPr lang="en-IN" sz="213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• Structured binary transaction matrix for </a:t>
            </a:r>
            <a:r>
              <a:rPr lang="en-IN" sz="213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Apriori</a:t>
            </a:r>
            <a:endParaRPr lang="en-IN" sz="2130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>
              <a:lnSpc>
                <a:spcPct val="150000"/>
              </a:lnSpc>
            </a:pPr>
            <a:endParaRPr lang="en-IN" sz="2130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213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Impact:</a:t>
            </a:r>
          </a:p>
          <a:p>
            <a:pPr>
              <a:lnSpc>
                <a:spcPct val="150000"/>
              </a:lnSpc>
            </a:pPr>
            <a:r>
              <a:rPr lang="en-IN" sz="213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Prepared dataset for reliable frequent itemset mining.</a:t>
            </a:r>
          </a:p>
        </p:txBody>
      </p:sp>
      <p:grpSp>
        <p:nvGrpSpPr>
          <p:cNvPr id="23" name="Group 9"/>
          <p:cNvGrpSpPr>
            <a:grpSpLocks noChangeAspect="1"/>
          </p:cNvGrpSpPr>
          <p:nvPr/>
        </p:nvGrpSpPr>
        <p:grpSpPr>
          <a:xfrm>
            <a:off x="13017817" y="2303243"/>
            <a:ext cx="5246370" cy="5246370"/>
            <a:chOff x="0" y="0"/>
            <a:chExt cx="6350000" cy="6350000"/>
          </a:xfrm>
        </p:grpSpPr>
        <p:sp>
          <p:nvSpPr>
            <p:cNvPr id="24" name="Freeform 10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6350000" y="3175000"/>
                  </a:moveTo>
                  <a:cubicBezTo>
                    <a:pt x="6350000" y="1421130"/>
                    <a:pt x="4928870" y="0"/>
                    <a:pt x="3175000" y="0"/>
                  </a:cubicBezTo>
                  <a:lnTo>
                    <a:pt x="0" y="0"/>
                  </a:lnTo>
                  <a:lnTo>
                    <a:pt x="0" y="3175000"/>
                  </a:lnTo>
                  <a:cubicBezTo>
                    <a:pt x="0" y="4928870"/>
                    <a:pt x="1421130" y="6350000"/>
                    <a:pt x="3175000" y="6350000"/>
                  </a:cubicBezTo>
                  <a:cubicBezTo>
                    <a:pt x="4928870" y="6350000"/>
                    <a:pt x="6350000" y="4928870"/>
                    <a:pt x="6350000" y="317500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5" name="Freeform 11"/>
            <p:cNvSpPr/>
            <p:nvPr/>
          </p:nvSpPr>
          <p:spPr>
            <a:xfrm>
              <a:off x="325223" y="364462"/>
              <a:ext cx="5646214" cy="5621077"/>
            </a:xfrm>
            <a:custGeom>
              <a:avLst/>
              <a:gdLst/>
              <a:ahLst/>
              <a:cxnLst/>
              <a:rect l="l" t="t" r="r" b="b"/>
              <a:pathLst>
                <a:path w="5646214" h="5621077">
                  <a:moveTo>
                    <a:pt x="2823107" y="28"/>
                  </a:moveTo>
                  <a:cubicBezTo>
                    <a:pt x="1816014" y="-4476"/>
                    <a:pt x="883489" y="530217"/>
                    <a:pt x="378638" y="1401642"/>
                  </a:cubicBezTo>
                  <a:cubicBezTo>
                    <a:pt x="-126213" y="2273067"/>
                    <a:pt x="-126213" y="3348009"/>
                    <a:pt x="378638" y="4219434"/>
                  </a:cubicBezTo>
                  <a:cubicBezTo>
                    <a:pt x="883489" y="5090859"/>
                    <a:pt x="1816014" y="5625552"/>
                    <a:pt x="2823107" y="5621048"/>
                  </a:cubicBezTo>
                  <a:cubicBezTo>
                    <a:pt x="3830200" y="5625552"/>
                    <a:pt x="4762725" y="5090859"/>
                    <a:pt x="5267576" y="4219434"/>
                  </a:cubicBezTo>
                  <a:cubicBezTo>
                    <a:pt x="5772427" y="3348009"/>
                    <a:pt x="5772427" y="2273067"/>
                    <a:pt x="5267576" y="1401642"/>
                  </a:cubicBezTo>
                  <a:cubicBezTo>
                    <a:pt x="4762725" y="530217"/>
                    <a:pt x="3830200" y="-4476"/>
                    <a:pt x="2823107" y="28"/>
                  </a:cubicBezTo>
                  <a:close/>
                </a:path>
              </a:pathLst>
            </a:custGeom>
            <a:blipFill>
              <a:blip r:embed="rId3"/>
              <a:stretch>
                <a:fillRect l="-24665" r="-24665"/>
              </a:stretch>
            </a:blipFill>
          </p:spPr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500" advClick="0" advTm="4000">
        <p159:morph option="byObject"/>
      </p:transition>
    </mc:Choice>
    <mc:Fallback xmlns="">
      <p:transition spd="slow" advClick="0" advTm="400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905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12" name="TextBox 12"/>
          <p:cNvSpPr txBox="1"/>
          <p:nvPr/>
        </p:nvSpPr>
        <p:spPr>
          <a:xfrm>
            <a:off x="242049" y="160229"/>
            <a:ext cx="9816351" cy="5847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US" sz="3800" b="1" dirty="0">
                <a:solidFill>
                  <a:srgbClr val="004AAD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Revenue &amp; Performance Overview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BE1151F-E844-B2FB-B96D-178121D90C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049" y="1057877"/>
            <a:ext cx="16217151" cy="906889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20" name="Group 3">
            <a:extLst>
              <a:ext uri="{FF2B5EF4-FFF2-40B4-BE49-F238E27FC236}">
                <a16:creationId xmlns:a16="http://schemas.microsoft.com/office/drawing/2014/main" id="{7715B17E-3A21-DDB1-2F73-D80A88C696D4}"/>
              </a:ext>
            </a:extLst>
          </p:cNvPr>
          <p:cNvGrpSpPr/>
          <p:nvPr/>
        </p:nvGrpSpPr>
        <p:grpSpPr>
          <a:xfrm>
            <a:off x="-4302" y="750104"/>
            <a:ext cx="18311352" cy="147544"/>
            <a:chOff x="0" y="0"/>
            <a:chExt cx="662281" cy="68570"/>
          </a:xfrm>
        </p:grpSpPr>
        <p:sp>
          <p:nvSpPr>
            <p:cNvPr id="21" name="Freeform 4">
              <a:extLst>
                <a:ext uri="{FF2B5EF4-FFF2-40B4-BE49-F238E27FC236}">
                  <a16:creationId xmlns:a16="http://schemas.microsoft.com/office/drawing/2014/main" id="{427BCE19-A24B-8452-CD37-13E9176E88F1}"/>
                </a:ext>
              </a:extLst>
            </p:cNvPr>
            <p:cNvSpPr/>
            <p:nvPr/>
          </p:nvSpPr>
          <p:spPr>
            <a:xfrm>
              <a:off x="0" y="0"/>
              <a:ext cx="662281" cy="68570"/>
            </a:xfrm>
            <a:custGeom>
              <a:avLst/>
              <a:gdLst/>
              <a:ahLst/>
              <a:cxnLst/>
              <a:rect l="l" t="t" r="r" b="b"/>
              <a:pathLst>
                <a:path w="662281" h="68570">
                  <a:moveTo>
                    <a:pt x="0" y="0"/>
                  </a:moveTo>
                  <a:lnTo>
                    <a:pt x="662281" y="0"/>
                  </a:lnTo>
                  <a:lnTo>
                    <a:pt x="662281" y="68570"/>
                  </a:lnTo>
                  <a:lnTo>
                    <a:pt x="0" y="6857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22" name="TextBox 5">
              <a:extLst>
                <a:ext uri="{FF2B5EF4-FFF2-40B4-BE49-F238E27FC236}">
                  <a16:creationId xmlns:a16="http://schemas.microsoft.com/office/drawing/2014/main" id="{1BFEFE3F-818F-D5B4-0232-6DA14BC89DAE}"/>
                </a:ext>
              </a:extLst>
            </p:cNvPr>
            <p:cNvSpPr txBox="1"/>
            <p:nvPr/>
          </p:nvSpPr>
          <p:spPr>
            <a:xfrm>
              <a:off x="0" y="-47625"/>
              <a:ext cx="662281" cy="1161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500" advClick="0" advTm="4000">
        <p159:morph option="byObject"/>
      </p:transition>
    </mc:Choice>
    <mc:Fallback xmlns="">
      <p:transition spd="slow" advClick="0" advTm="400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AA6014-196D-B3D6-757D-7C89F59B61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10CB7FF8-D82B-7143-B49A-A63B728E75BB}"/>
              </a:ext>
            </a:extLst>
          </p:cNvPr>
          <p:cNvSpPr/>
          <p:nvPr/>
        </p:nvSpPr>
        <p:spPr>
          <a:xfrm>
            <a:off x="0" y="-22123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0134D679-81F7-B4E8-B08F-8170935C894F}"/>
              </a:ext>
            </a:extLst>
          </p:cNvPr>
          <p:cNvGrpSpPr/>
          <p:nvPr/>
        </p:nvGrpSpPr>
        <p:grpSpPr>
          <a:xfrm>
            <a:off x="2286000" y="8960214"/>
            <a:ext cx="13716000" cy="203732"/>
            <a:chOff x="0" y="0"/>
            <a:chExt cx="662281" cy="68570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B046E0E2-14B7-062E-79F2-B4BDB77452A1}"/>
                </a:ext>
              </a:extLst>
            </p:cNvPr>
            <p:cNvSpPr/>
            <p:nvPr/>
          </p:nvSpPr>
          <p:spPr>
            <a:xfrm>
              <a:off x="0" y="0"/>
              <a:ext cx="662281" cy="68570"/>
            </a:xfrm>
            <a:custGeom>
              <a:avLst/>
              <a:gdLst/>
              <a:ahLst/>
              <a:cxnLst/>
              <a:rect l="l" t="t" r="r" b="b"/>
              <a:pathLst>
                <a:path w="662281" h="68570">
                  <a:moveTo>
                    <a:pt x="0" y="0"/>
                  </a:moveTo>
                  <a:lnTo>
                    <a:pt x="662281" y="0"/>
                  </a:lnTo>
                  <a:lnTo>
                    <a:pt x="662281" y="68570"/>
                  </a:lnTo>
                  <a:lnTo>
                    <a:pt x="0" y="6857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9AF00355-916A-F32B-CFC6-7F2BFCE7A81D}"/>
                </a:ext>
              </a:extLst>
            </p:cNvPr>
            <p:cNvSpPr txBox="1"/>
            <p:nvPr/>
          </p:nvSpPr>
          <p:spPr>
            <a:xfrm>
              <a:off x="0" y="-47625"/>
              <a:ext cx="662281" cy="1161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TextBox 12">
            <a:extLst>
              <a:ext uri="{FF2B5EF4-FFF2-40B4-BE49-F238E27FC236}">
                <a16:creationId xmlns:a16="http://schemas.microsoft.com/office/drawing/2014/main" id="{713FCFC4-4C0A-33EF-DA1E-9A87EC4A1A32}"/>
              </a:ext>
            </a:extLst>
          </p:cNvPr>
          <p:cNvSpPr txBox="1"/>
          <p:nvPr/>
        </p:nvSpPr>
        <p:spPr>
          <a:xfrm>
            <a:off x="242049" y="160229"/>
            <a:ext cx="11797551" cy="5847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US" sz="3800" b="1" dirty="0">
                <a:solidFill>
                  <a:srgbClr val="004AAD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Revenue &amp; Performance Insights</a:t>
            </a:r>
          </a:p>
        </p:txBody>
      </p:sp>
      <p:sp>
        <p:nvSpPr>
          <p:cNvPr id="6" name="TextBox 15">
            <a:extLst>
              <a:ext uri="{FF2B5EF4-FFF2-40B4-BE49-F238E27FC236}">
                <a16:creationId xmlns:a16="http://schemas.microsoft.com/office/drawing/2014/main" id="{28872D61-18B3-EA1E-CDD7-30A51A87BC50}"/>
              </a:ext>
            </a:extLst>
          </p:cNvPr>
          <p:cNvSpPr txBox="1"/>
          <p:nvPr/>
        </p:nvSpPr>
        <p:spPr>
          <a:xfrm>
            <a:off x="242049" y="1799434"/>
            <a:ext cx="6158752" cy="81446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 eaLnBrk="0" fontAlgn="base" hangingPunct="0">
              <a:lnSpc>
                <a:spcPts val="2976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sz="3000" b="1" dirty="0">
                <a:latin typeface="Poppins" panose="00000500000000000000" pitchFamily="2" charset="0"/>
                <a:cs typeface="Poppins" panose="00000500000000000000" pitchFamily="2" charset="0"/>
                <a:sym typeface="Poppins"/>
              </a:rPr>
              <a:t>Key Business Insights:</a:t>
            </a:r>
          </a:p>
          <a:p>
            <a:endParaRPr lang="en-US" sz="3200" b="1" dirty="0"/>
          </a:p>
          <a:p>
            <a:pPr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sz="2130" dirty="0">
                <a:latin typeface="Poppins" panose="00000500000000000000" pitchFamily="2" charset="0"/>
                <a:cs typeface="Poppins" panose="00000500000000000000" pitchFamily="2" charset="0"/>
              </a:rPr>
              <a:t>Revenue reached 10.28M across 22K transactions.</a:t>
            </a:r>
          </a:p>
          <a:p>
            <a:pPr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sz="2130" dirty="0">
                <a:latin typeface="Poppins" panose="00000500000000000000" pitchFamily="2" charset="0"/>
                <a:cs typeface="Poppins" panose="00000500000000000000" pitchFamily="2" charset="0"/>
              </a:rPr>
              <a:t>Strong year-end growth trend</a:t>
            </a:r>
          </a:p>
          <a:p>
            <a:pPr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130" dirty="0">
                <a:latin typeface="Poppins" panose="00000500000000000000" pitchFamily="2" charset="0"/>
                <a:cs typeface="Poppins" panose="00000500000000000000" pitchFamily="2" charset="0"/>
              </a:rPr>
              <a:t>observed.</a:t>
            </a:r>
          </a:p>
          <a:p>
            <a:pPr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sz="2130" dirty="0">
                <a:latin typeface="Poppins" panose="00000500000000000000" pitchFamily="2" charset="0"/>
                <a:cs typeface="Poppins" panose="00000500000000000000" pitchFamily="2" charset="0"/>
              </a:rPr>
              <a:t>Return rate remains low at 0.26%, indicating stable product satisfaction.</a:t>
            </a:r>
          </a:p>
          <a:p>
            <a:pPr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sz="2130" dirty="0">
                <a:latin typeface="Poppins" panose="00000500000000000000" pitchFamily="2" charset="0"/>
                <a:cs typeface="Poppins" panose="00000500000000000000" pitchFamily="2" charset="0"/>
              </a:rPr>
              <a:t>Top 5 products contribute significantly to revenue concentration.</a:t>
            </a:r>
          </a:p>
          <a:p>
            <a:pPr marL="342900" indent="-342900">
              <a:lnSpc>
                <a:spcPct val="20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sz="2200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>
              <a:lnSpc>
                <a:spcPct val="200000"/>
              </a:lnSpc>
              <a:spcBef>
                <a:spcPct val="0"/>
              </a:spcBef>
            </a:pPr>
            <a:endParaRPr lang="en-US" sz="2125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>
              <a:spcBef>
                <a:spcPct val="0"/>
              </a:spcBef>
            </a:pPr>
            <a:endParaRPr lang="en-US" sz="2125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>
              <a:lnSpc>
                <a:spcPts val="2976"/>
              </a:lnSpc>
              <a:spcBef>
                <a:spcPct val="0"/>
              </a:spcBef>
            </a:pPr>
            <a:endParaRPr lang="en-US" sz="2125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" name="Rectangle 6">
            <a:extLst>
              <a:ext uri="{FF2B5EF4-FFF2-40B4-BE49-F238E27FC236}">
                <a16:creationId xmlns:a16="http://schemas.microsoft.com/office/drawing/2014/main" id="{B8738C81-C989-E223-14D0-B9D8A0C469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48800" y="1636336"/>
            <a:ext cx="8597151" cy="70173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3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Business Interpretation:</a:t>
            </a:r>
            <a:endParaRPr lang="en-US" altLang="en-US" sz="3000" dirty="0">
              <a:latin typeface="Arial" panose="020B0604020202020204" pitchFamily="34" charset="0"/>
              <a:cs typeface="Poppins" panose="00000500000000000000" pitchFamily="2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3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Revenue growth is stable and seasonally driven.</a:t>
            </a: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Returns are negligible, indicating operational efficiency.</a:t>
            </a: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Revenue is concentrated in top-performing SKUs.</a:t>
            </a: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Cross-sell expansion opportunity exists.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sz="30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sz="3000" b="1" dirty="0">
                <a:latin typeface="Poppins" panose="00000500000000000000" pitchFamily="2" charset="0"/>
                <a:cs typeface="Poppins" panose="00000500000000000000" pitchFamily="2" charset="0"/>
              </a:rPr>
              <a:t>Strategic Implication: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5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latin typeface="Poppins" panose="00000500000000000000" pitchFamily="2" charset="0"/>
                <a:cs typeface="Poppins" panose="00000500000000000000" pitchFamily="2" charset="0"/>
              </a:rPr>
              <a:t>Focus inventory planning and promotional campaigns around year-end seasonal spikes and high-performing SKUs.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endParaRPr kumimoji="0" lang="en-US" altLang="en-US" sz="3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73BB9F4B-3A8F-5A22-BBE3-DDDF2E47E0C9}"/>
              </a:ext>
            </a:extLst>
          </p:cNvPr>
          <p:cNvGrpSpPr/>
          <p:nvPr/>
        </p:nvGrpSpPr>
        <p:grpSpPr>
          <a:xfrm>
            <a:off x="0" y="715958"/>
            <a:ext cx="18288000" cy="120833"/>
            <a:chOff x="0" y="0"/>
            <a:chExt cx="662281" cy="68570"/>
          </a:xfrm>
        </p:grpSpPr>
        <p:sp>
          <p:nvSpPr>
            <p:cNvPr id="17" name="Freeform 4">
              <a:extLst>
                <a:ext uri="{FF2B5EF4-FFF2-40B4-BE49-F238E27FC236}">
                  <a16:creationId xmlns:a16="http://schemas.microsoft.com/office/drawing/2014/main" id="{B8D1467E-B473-6A61-0DDA-2EAD7610CAD2}"/>
                </a:ext>
              </a:extLst>
            </p:cNvPr>
            <p:cNvSpPr/>
            <p:nvPr/>
          </p:nvSpPr>
          <p:spPr>
            <a:xfrm>
              <a:off x="0" y="0"/>
              <a:ext cx="662281" cy="68570"/>
            </a:xfrm>
            <a:custGeom>
              <a:avLst/>
              <a:gdLst/>
              <a:ahLst/>
              <a:cxnLst/>
              <a:rect l="l" t="t" r="r" b="b"/>
              <a:pathLst>
                <a:path w="662281" h="68570">
                  <a:moveTo>
                    <a:pt x="0" y="0"/>
                  </a:moveTo>
                  <a:lnTo>
                    <a:pt x="662281" y="0"/>
                  </a:lnTo>
                  <a:lnTo>
                    <a:pt x="662281" y="68570"/>
                  </a:lnTo>
                  <a:lnTo>
                    <a:pt x="0" y="6857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18" name="TextBox 5">
              <a:extLst>
                <a:ext uri="{FF2B5EF4-FFF2-40B4-BE49-F238E27FC236}">
                  <a16:creationId xmlns:a16="http://schemas.microsoft.com/office/drawing/2014/main" id="{00C52BA6-183F-749C-0E2F-1E2964F0DDBE}"/>
                </a:ext>
              </a:extLst>
            </p:cNvPr>
            <p:cNvSpPr txBox="1"/>
            <p:nvPr/>
          </p:nvSpPr>
          <p:spPr>
            <a:xfrm>
              <a:off x="0" y="-47625"/>
              <a:ext cx="662281" cy="1161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859861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500" advClick="0" advTm="4000">
        <p159:morph option="byObject"/>
      </p:transition>
    </mc:Choice>
    <mc:Fallback xmlns="">
      <p:transition spd="slow" advClick="0" advTm="4000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418</TotalTime>
  <Words>850</Words>
  <Application>Microsoft Office PowerPoint</Application>
  <PresentationFormat>Custom</PresentationFormat>
  <Paragraphs>177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8" baseType="lpstr">
      <vt:lpstr>Poppins</vt:lpstr>
      <vt:lpstr>Wingdings</vt:lpstr>
      <vt:lpstr>Arial</vt:lpstr>
      <vt:lpstr>League Spartan</vt:lpstr>
      <vt:lpstr>Calibri</vt:lpstr>
      <vt:lpstr>Roboto Bold</vt:lpstr>
      <vt:lpstr>DM Sans Semi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Non Text Magic Studio Magic Design for Presentations L&amp;P</dc:title>
  <dc:creator>Manndeep Patel</dc:creator>
  <cp:lastModifiedBy>Manndeep Patel</cp:lastModifiedBy>
  <cp:revision>142</cp:revision>
  <dcterms:created xsi:type="dcterms:W3CDTF">2006-08-16T00:00:00Z</dcterms:created>
  <dcterms:modified xsi:type="dcterms:W3CDTF">2026-02-19T05:22:56Z</dcterms:modified>
  <dc:identifier>DAHBkstXzI8</dc:identifier>
</cp:coreProperties>
</file>